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3"/>
  </p:notesMasterIdLst>
  <p:handoutMasterIdLst>
    <p:handoutMasterId r:id="rId34"/>
  </p:handoutMasterIdLst>
  <p:sldIdLst>
    <p:sldId id="256" r:id="rId2"/>
    <p:sldId id="264" r:id="rId3"/>
    <p:sldId id="261" r:id="rId4"/>
    <p:sldId id="258" r:id="rId5"/>
    <p:sldId id="259" r:id="rId6"/>
    <p:sldId id="266" r:id="rId7"/>
    <p:sldId id="267" r:id="rId8"/>
    <p:sldId id="290" r:id="rId9"/>
    <p:sldId id="271" r:id="rId10"/>
    <p:sldId id="272" r:id="rId11"/>
    <p:sldId id="275" r:id="rId12"/>
    <p:sldId id="276" r:id="rId13"/>
    <p:sldId id="273" r:id="rId14"/>
    <p:sldId id="277" r:id="rId15"/>
    <p:sldId id="278" r:id="rId16"/>
    <p:sldId id="279" r:id="rId17"/>
    <p:sldId id="282" r:id="rId18"/>
    <p:sldId id="280" r:id="rId19"/>
    <p:sldId id="281" r:id="rId20"/>
    <p:sldId id="262" r:id="rId21"/>
    <p:sldId id="283" r:id="rId22"/>
    <p:sldId id="284" r:id="rId23"/>
    <p:sldId id="286" r:id="rId24"/>
    <p:sldId id="285" r:id="rId25"/>
    <p:sldId id="263" r:id="rId26"/>
    <p:sldId id="287" r:id="rId27"/>
    <p:sldId id="289" r:id="rId28"/>
    <p:sldId id="265" r:id="rId29"/>
    <p:sldId id="274" r:id="rId30"/>
    <p:sldId id="269"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8A97"/>
    <a:srgbClr val="A6DFF6"/>
    <a:srgbClr val="BBD598"/>
    <a:srgbClr val="BF97C6"/>
    <a:srgbClr val="ECA98C"/>
    <a:srgbClr val="5029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75" d="100"/>
          <a:sy n="75" d="100"/>
        </p:scale>
        <p:origin x="1171" y="331"/>
      </p:cViewPr>
      <p:guideLst/>
    </p:cSldViewPr>
  </p:slideViewPr>
  <p:notesTextViewPr>
    <p:cViewPr>
      <p:scale>
        <a:sx n="1" d="1"/>
        <a:sy n="1" d="1"/>
      </p:scale>
      <p:origin x="0" y="0"/>
    </p:cViewPr>
  </p:notesText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FF82B-0306-21B2-A529-7B1A4A5139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A3C65D-511E-0F5B-9CB5-C8A982D3D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15014-E91B-48D1-B895-33945A7348C5}" type="datetimeFigureOut">
              <a:rPr lang="en-US" smtClean="0"/>
              <a:t>2/13/2026</a:t>
            </a:fld>
            <a:endParaRPr lang="en-US"/>
          </a:p>
        </p:txBody>
      </p:sp>
      <p:sp>
        <p:nvSpPr>
          <p:cNvPr id="4" name="Footer Placeholder 3">
            <a:extLst>
              <a:ext uri="{FF2B5EF4-FFF2-40B4-BE49-F238E27FC236}">
                <a16:creationId xmlns:a16="http://schemas.microsoft.com/office/drawing/2014/main" id="{0710E03A-AE97-9F4D-441F-0EEF4C7604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78E353-FE2A-BDAD-A2CC-A6192940F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EBAE2E-0855-4F95-A6E7-1BE33C1BBDFC}" type="slidenum">
              <a:rPr lang="en-US" smtClean="0"/>
              <a:t>‹#›</a:t>
            </a:fld>
            <a:endParaRPr lang="en-US"/>
          </a:p>
        </p:txBody>
      </p:sp>
    </p:spTree>
    <p:extLst>
      <p:ext uri="{BB962C8B-B14F-4D97-AF65-F5344CB8AC3E}">
        <p14:creationId xmlns:p14="http://schemas.microsoft.com/office/powerpoint/2010/main" val="11348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MU Sans Serif" panose="02000603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MU Sans Serif" panose="02000603000000000000" pitchFamily="2" charset="0"/>
              </a:defRPr>
            </a:lvl1pPr>
          </a:lstStyle>
          <a:p>
            <a:fld id="{6FF95442-1B9F-465C-BAF9-A8822C300D61}" type="datetimeFigureOut">
              <a:rPr lang="en-US" smtClean="0"/>
              <a:pPr/>
              <a:t>2/13/2026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MU Sans Serif" panose="02000603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MU Sans Serif" panose="02000603000000000000" pitchFamily="2" charset="0"/>
              </a:defRPr>
            </a:lvl1pPr>
          </a:lstStyle>
          <a:p>
            <a:fld id="{48B21510-468F-479D-B099-1541FA2EC8DA}" type="slidenum">
              <a:rPr lang="en-US" smtClean="0"/>
              <a:pPr/>
              <a:t>‹#›</a:t>
            </a:fld>
            <a:endParaRPr lang="en-US" dirty="0"/>
          </a:p>
        </p:txBody>
      </p:sp>
    </p:spTree>
    <p:extLst>
      <p:ext uri="{BB962C8B-B14F-4D97-AF65-F5344CB8AC3E}">
        <p14:creationId xmlns:p14="http://schemas.microsoft.com/office/powerpoint/2010/main" val="8561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MU Sans Serif" panose="02000603000000000000" pitchFamily="2" charset="0"/>
        <a:ea typeface="+mn-ea"/>
        <a:cs typeface="+mn-cs"/>
      </a:defRPr>
    </a:lvl1pPr>
    <a:lvl2pPr marL="457200" algn="l" defTabSz="914400" rtl="0" eaLnBrk="1" latinLnBrk="0" hangingPunct="1">
      <a:defRPr sz="1200" kern="1200">
        <a:solidFill>
          <a:schemeClr val="tx1"/>
        </a:solidFill>
        <a:latin typeface="CMU Sans Serif" panose="02000603000000000000" pitchFamily="2" charset="0"/>
        <a:ea typeface="+mn-ea"/>
        <a:cs typeface="+mn-cs"/>
      </a:defRPr>
    </a:lvl2pPr>
    <a:lvl3pPr marL="914400" algn="l" defTabSz="914400" rtl="0" eaLnBrk="1" latinLnBrk="0" hangingPunct="1">
      <a:defRPr sz="1200" kern="1200">
        <a:solidFill>
          <a:schemeClr val="tx1"/>
        </a:solidFill>
        <a:latin typeface="CMU Sans Serif" panose="02000603000000000000" pitchFamily="2" charset="0"/>
        <a:ea typeface="+mn-ea"/>
        <a:cs typeface="+mn-cs"/>
      </a:defRPr>
    </a:lvl3pPr>
    <a:lvl4pPr marL="1371600" algn="l" defTabSz="914400" rtl="0" eaLnBrk="1" latinLnBrk="0" hangingPunct="1">
      <a:defRPr sz="1200" kern="1200">
        <a:solidFill>
          <a:schemeClr val="tx1"/>
        </a:solidFill>
        <a:latin typeface="CMU Sans Serif" panose="02000603000000000000" pitchFamily="2" charset="0"/>
        <a:ea typeface="+mn-ea"/>
        <a:cs typeface="+mn-cs"/>
      </a:defRPr>
    </a:lvl4pPr>
    <a:lvl5pPr marL="1828800" algn="l" defTabSz="914400" rtl="0" eaLnBrk="1" latinLnBrk="0" hangingPunct="1">
      <a:defRPr sz="1200" kern="1200">
        <a:solidFill>
          <a:schemeClr val="tx1"/>
        </a:solidFill>
        <a:latin typeface="CMU Sans Serif" panose="02000603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21510-468F-479D-B099-1541FA2EC8DA}" type="slidenum">
              <a:rPr lang="en-US" smtClean="0"/>
              <a:pPr/>
              <a:t>6</a:t>
            </a:fld>
            <a:endParaRPr lang="en-US" dirty="0"/>
          </a:p>
        </p:txBody>
      </p:sp>
    </p:spTree>
    <p:extLst>
      <p:ext uri="{BB962C8B-B14F-4D97-AF65-F5344CB8AC3E}">
        <p14:creationId xmlns:p14="http://schemas.microsoft.com/office/powerpoint/2010/main" val="289185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21510-468F-479D-B099-1541FA2EC8DA}" type="slidenum">
              <a:rPr lang="en-US" smtClean="0"/>
              <a:pPr/>
              <a:t>19</a:t>
            </a:fld>
            <a:endParaRPr lang="en-US" dirty="0"/>
          </a:p>
        </p:txBody>
      </p:sp>
    </p:spTree>
    <p:extLst>
      <p:ext uri="{BB962C8B-B14F-4D97-AF65-F5344CB8AC3E}">
        <p14:creationId xmlns:p14="http://schemas.microsoft.com/office/powerpoint/2010/main" val="404484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21510-468F-479D-B099-1541FA2EC8DA}" type="slidenum">
              <a:rPr lang="en-US" smtClean="0"/>
              <a:pPr/>
              <a:t>23</a:t>
            </a:fld>
            <a:endParaRPr lang="en-US" dirty="0"/>
          </a:p>
        </p:txBody>
      </p:sp>
    </p:spTree>
    <p:extLst>
      <p:ext uri="{BB962C8B-B14F-4D97-AF65-F5344CB8AC3E}">
        <p14:creationId xmlns:p14="http://schemas.microsoft.com/office/powerpoint/2010/main" val="288756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122363"/>
            <a:ext cx="10515600" cy="2387600"/>
          </a:xfrm>
        </p:spPr>
        <p:txBody>
          <a:bodyPr anchor="b">
            <a:normAutofit/>
          </a:bodyPr>
          <a:lstStyle>
            <a:lvl1pPr algn="l">
              <a:defRPr sz="4800" b="1">
                <a:latin typeface="CMU Sans Serif" panose="02000603000000000000" pitchFamily="2" charset="0"/>
                <a:ea typeface="CMU Sans Serif" panose="02000603000000000000" pitchFamily="2" charset="0"/>
                <a:cs typeface="CMU Sans Serif" panose="02000603000000000000" pitchFamily="2" charset="0"/>
              </a:defRPr>
            </a:lvl1pPr>
          </a:lstStyle>
          <a:p>
            <a:r>
              <a:rPr lang="en-US" dirty="0"/>
              <a:t>Long </a:t>
            </a:r>
            <a:r>
              <a:rPr lang="en-US" dirty="0" err="1"/>
              <a:t>Long</a:t>
            </a:r>
            <a:r>
              <a:rPr lang="en-US" dirty="0"/>
              <a:t> </a:t>
            </a:r>
            <a:r>
              <a:rPr lang="en-US" dirty="0" err="1"/>
              <a:t>Long</a:t>
            </a:r>
            <a:r>
              <a:rPr lang="en-US" dirty="0"/>
              <a:t> Math Talk Title</a:t>
            </a:r>
          </a:p>
        </p:txBody>
      </p:sp>
      <p:cxnSp>
        <p:nvCxnSpPr>
          <p:cNvPr id="8" name="Straight Connector 7">
            <a:extLst>
              <a:ext uri="{FF2B5EF4-FFF2-40B4-BE49-F238E27FC236}">
                <a16:creationId xmlns:a16="http://schemas.microsoft.com/office/drawing/2014/main" id="{D5D81D0B-29AC-A86C-F38F-F381E2C2361A}"/>
              </a:ext>
            </a:extLst>
          </p:cNvPr>
          <p:cNvCxnSpPr>
            <a:cxnSpLocks/>
          </p:cNvCxnSpPr>
          <p:nvPr userDrawn="1"/>
        </p:nvCxnSpPr>
        <p:spPr>
          <a:xfrm>
            <a:off x="838200" y="3545206"/>
            <a:ext cx="10515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CA4DBEED-135B-1C4F-B8A6-6B81A0839B42}"/>
              </a:ext>
            </a:extLst>
          </p:cNvPr>
          <p:cNvSpPr>
            <a:spLocks noGrp="1"/>
          </p:cNvSpPr>
          <p:nvPr>
            <p:ph type="body" sz="quarter" idx="10" hasCustomPrompt="1"/>
          </p:nvPr>
        </p:nvSpPr>
        <p:spPr>
          <a:xfrm>
            <a:off x="838200" y="3604678"/>
            <a:ext cx="10515600" cy="2155183"/>
          </a:xfrm>
        </p:spPr>
        <p:txBody>
          <a:bodyPr>
            <a:normAutofit/>
          </a:bodyPr>
          <a:lstStyle>
            <a:lvl1pPr marL="0" indent="0">
              <a:spcBef>
                <a:spcPts val="0"/>
              </a:spcBef>
              <a:buNone/>
              <a:defRPr sz="2000">
                <a:latin typeface="CMU Sans Serif" panose="02000603000000000000" pitchFamily="2" charset="0"/>
              </a:defRPr>
            </a:lvl1pPr>
          </a:lstStyle>
          <a:p>
            <a:r>
              <a:rPr lang="en-US" b="1" dirty="0"/>
              <a:t>Emma Hart</a:t>
            </a:r>
          </a:p>
          <a:p>
            <a:r>
              <a:rPr lang="en-US" sz="1800" dirty="0"/>
              <a:t>University </a:t>
            </a:r>
            <a:r>
              <a:rPr lang="en-US" sz="1800" dirty="0" err="1"/>
              <a:t>University</a:t>
            </a:r>
            <a:r>
              <a:rPr lang="en-US" sz="1800" dirty="0"/>
              <a:t> Department of Department</a:t>
            </a:r>
          </a:p>
          <a:p>
            <a:endParaRPr lang="en-US" sz="1800" dirty="0"/>
          </a:p>
          <a:p>
            <a:r>
              <a:rPr lang="en-US" sz="2000" dirty="0"/>
              <a:t>Name of the Conference, Seminar</a:t>
            </a:r>
          </a:p>
          <a:p>
            <a:r>
              <a:rPr lang="en-US" sz="1800" dirty="0"/>
              <a:t>Date of Talk</a:t>
            </a:r>
          </a:p>
          <a:p>
            <a:endParaRPr lang="en-US" dirty="0"/>
          </a:p>
          <a:p>
            <a:r>
              <a:rPr lang="en-US" dirty="0"/>
              <a:t>Joint work with Collaborator, Collaborator, Collaborator, Collaborator</a:t>
            </a:r>
          </a:p>
          <a:p>
            <a:pPr lvl="0"/>
            <a:endParaRPr lang="en-US" dirty="0"/>
          </a:p>
        </p:txBody>
      </p:sp>
    </p:spTree>
    <p:extLst>
      <p:ext uri="{BB962C8B-B14F-4D97-AF65-F5344CB8AC3E}">
        <p14:creationId xmlns:p14="http://schemas.microsoft.com/office/powerpoint/2010/main" val="318861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AD7B64-B9B1-7C6C-0B2E-BA6C71A300E4}"/>
              </a:ext>
            </a:extLst>
          </p:cNvPr>
          <p:cNvSpPr/>
          <p:nvPr userDrawn="1"/>
        </p:nvSpPr>
        <p:spPr>
          <a:xfrm>
            <a:off x="-1" y="226613"/>
            <a:ext cx="12192001" cy="914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MU Sans Serif" panose="02000603000000000000" pitchFamily="2" charset="0"/>
            </a:endParaRPr>
          </a:p>
        </p:txBody>
      </p:sp>
      <p:sp>
        <p:nvSpPr>
          <p:cNvPr id="2" name="Title 1"/>
          <p:cNvSpPr>
            <a:spLocks noGrp="1"/>
          </p:cNvSpPr>
          <p:nvPr>
            <p:ph type="title" hasCustomPrompt="1"/>
          </p:nvPr>
        </p:nvSpPr>
        <p:spPr>
          <a:xfrm>
            <a:off x="745102" y="363137"/>
            <a:ext cx="10701793" cy="777876"/>
          </a:xfrm>
        </p:spPr>
        <p:txBody>
          <a:bodyPr>
            <a:normAutofit/>
          </a:bodyPr>
          <a:lstStyle>
            <a:lvl1pPr>
              <a:defRPr sz="3600" b="1">
                <a:solidFill>
                  <a:schemeClr val="bg1"/>
                </a:solidFill>
                <a:latin typeface="CMU Sans Serif" panose="02000603000000000000" pitchFamily="2" charset="0"/>
                <a:ea typeface="CMU Sans Serif" panose="02000603000000000000" pitchFamily="2" charset="0"/>
                <a:cs typeface="CMU Sans Serif" panose="02000603000000000000" pitchFamily="2" charset="0"/>
              </a:defRPr>
            </a:lvl1pPr>
          </a:lstStyle>
          <a:p>
            <a:r>
              <a:rPr lang="en-US" dirty="0"/>
              <a:t>Slide Title</a:t>
            </a:r>
          </a:p>
        </p:txBody>
      </p:sp>
      <p:sp>
        <p:nvSpPr>
          <p:cNvPr id="3" name="Content Placeholder 2"/>
          <p:cNvSpPr>
            <a:spLocks noGrp="1"/>
          </p:cNvSpPr>
          <p:nvPr>
            <p:ph idx="1"/>
          </p:nvPr>
        </p:nvSpPr>
        <p:spPr>
          <a:xfrm>
            <a:off x="745104" y="1566407"/>
            <a:ext cx="10701793" cy="4610556"/>
          </a:xfrm>
        </p:spPr>
        <p:txBody>
          <a:bodyPr/>
          <a:lstStyle>
            <a:lvl1pPr>
              <a:defRPr>
                <a:latin typeface="CMU Sans Serif" panose="02000603000000000000" pitchFamily="2" charset="0"/>
                <a:ea typeface="CMU Sans Serif" panose="02000603000000000000" pitchFamily="2" charset="0"/>
                <a:cs typeface="CMU Sans Serif" panose="02000603000000000000" pitchFamily="2" charset="0"/>
              </a:defRPr>
            </a:lvl1pPr>
            <a:lvl2pPr>
              <a:defRPr>
                <a:latin typeface="CMU Sans Serif" panose="02000603000000000000" pitchFamily="2" charset="0"/>
                <a:ea typeface="CMU Sans Serif" panose="02000603000000000000" pitchFamily="2" charset="0"/>
                <a:cs typeface="CMU Sans Serif" panose="02000603000000000000" pitchFamily="2" charset="0"/>
              </a:defRPr>
            </a:lvl2pPr>
            <a:lvl3pPr>
              <a:defRPr>
                <a:latin typeface="CMU Sans Serif" panose="02000603000000000000" pitchFamily="2" charset="0"/>
                <a:ea typeface="CMU Sans Serif" panose="02000603000000000000" pitchFamily="2" charset="0"/>
                <a:cs typeface="CMU Sans Serif" panose="02000603000000000000" pitchFamily="2" charset="0"/>
              </a:defRPr>
            </a:lvl3pPr>
            <a:lvl4pPr>
              <a:defRPr>
                <a:latin typeface="CMU Sans Serif" panose="02000603000000000000" pitchFamily="2" charset="0"/>
                <a:ea typeface="CMU Sans Serif" panose="02000603000000000000" pitchFamily="2" charset="0"/>
                <a:cs typeface="CMU Sans Serif" panose="02000603000000000000" pitchFamily="2" charset="0"/>
              </a:defRPr>
            </a:lvl4pPr>
            <a:lvl5pPr>
              <a:defRPr>
                <a:latin typeface="CMU Sans Serif" panose="02000603000000000000" pitchFamily="2" charset="0"/>
                <a:ea typeface="CMU Sans Serif" panose="02000603000000000000" pitchFamily="2" charset="0"/>
                <a:cs typeface="CMU Sans Serif" panose="020006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48800" y="6492874"/>
            <a:ext cx="2743200" cy="365125"/>
          </a:xfrm>
        </p:spPr>
        <p:txBody>
          <a:bodyPr/>
          <a:lstStyle>
            <a:lvl1pPr>
              <a:defRPr>
                <a:solidFill>
                  <a:schemeClr val="tx1">
                    <a:lumMod val="85000"/>
                    <a:lumOff val="15000"/>
                  </a:schemeClr>
                </a:solidFill>
                <a:latin typeface="CMU Sans Serif" panose="02000603000000000000" pitchFamily="2" charset="0"/>
              </a:defRPr>
            </a:lvl1pPr>
          </a:lstStyle>
          <a:p>
            <a:fld id="{6113E31D-E2AB-40D1-8B51-AFA5AFEF393A}" type="slidenum">
              <a:rPr lang="en-US" smtClean="0"/>
              <a:pPr/>
              <a:t>‹#›</a:t>
            </a:fld>
            <a:endParaRPr lang="en-US" dirty="0"/>
          </a:p>
        </p:txBody>
      </p:sp>
      <p:sp>
        <p:nvSpPr>
          <p:cNvPr id="8" name="Footer Placeholder 4">
            <a:extLst>
              <a:ext uri="{FF2B5EF4-FFF2-40B4-BE49-F238E27FC236}">
                <a16:creationId xmlns:a16="http://schemas.microsoft.com/office/drawing/2014/main" id="{602D393C-FD53-C735-B694-443417AD2237}"/>
              </a:ext>
            </a:extLst>
          </p:cNvPr>
          <p:cNvSpPr txBox="1">
            <a:spLocks/>
          </p:cNvSpPr>
          <p:nvPr userDrawn="1"/>
        </p:nvSpPr>
        <p:spPr>
          <a:xfrm>
            <a:off x="-1" y="6492875"/>
            <a:ext cx="4114800" cy="365125"/>
          </a:xfrm>
          <a:prstGeom prst="rect">
            <a:avLst/>
          </a:prstGeom>
          <a:solidFill>
            <a:schemeClr val="accent1"/>
          </a:solidFill>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CMU Serif" panose="02000603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CMU Sans Serif" panose="02000603000000000000" pitchFamily="2" charset="0"/>
              </a:rPr>
              <a:t>Emma Hart | emma.hart@emory.edu | SIAM AN25</a:t>
            </a:r>
          </a:p>
        </p:txBody>
      </p:sp>
      <p:sp>
        <p:nvSpPr>
          <p:cNvPr id="9" name="Footer Placeholder 8">
            <a:extLst>
              <a:ext uri="{FF2B5EF4-FFF2-40B4-BE49-F238E27FC236}">
                <a16:creationId xmlns:a16="http://schemas.microsoft.com/office/drawing/2014/main" id="{12011456-8DF8-4C18-CC2B-24FB86B24084}"/>
              </a:ext>
            </a:extLst>
          </p:cNvPr>
          <p:cNvSpPr>
            <a:spLocks noGrp="1"/>
          </p:cNvSpPr>
          <p:nvPr>
            <p:ph type="ftr" sz="quarter" idx="13"/>
          </p:nvPr>
        </p:nvSpPr>
        <p:spPr/>
        <p:txBody>
          <a:bodyPr/>
          <a:lstStyle>
            <a:lvl1pPr>
              <a:defRPr>
                <a:latin typeface="CMU Sans Serif" panose="02000603000000000000" pitchFamily="2" charset="0"/>
              </a:defRPr>
            </a:lvl1pPr>
          </a:lstStyle>
          <a:p>
            <a:endParaRPr lang="en-US" dirty="0"/>
          </a:p>
        </p:txBody>
      </p:sp>
    </p:spTree>
    <p:extLst>
      <p:ext uri="{BB962C8B-B14F-4D97-AF65-F5344CB8AC3E}">
        <p14:creationId xmlns:p14="http://schemas.microsoft.com/office/powerpoint/2010/main" val="390136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708F4C-9E7B-B034-B9E9-D1D5B84E16BF}"/>
              </a:ext>
            </a:extLst>
          </p:cNvPr>
          <p:cNvSpPr/>
          <p:nvPr userDrawn="1"/>
        </p:nvSpPr>
        <p:spPr>
          <a:xfrm>
            <a:off x="-1" y="226613"/>
            <a:ext cx="12192001" cy="914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MU Sans Serif" panose="02000603000000000000" pitchFamily="2" charset="0"/>
            </a:endParaRPr>
          </a:p>
        </p:txBody>
      </p:sp>
      <p:sp>
        <p:nvSpPr>
          <p:cNvPr id="2" name="Title 1"/>
          <p:cNvSpPr>
            <a:spLocks noGrp="1"/>
          </p:cNvSpPr>
          <p:nvPr>
            <p:ph type="title" hasCustomPrompt="1"/>
          </p:nvPr>
        </p:nvSpPr>
        <p:spPr>
          <a:xfrm>
            <a:off x="746759" y="363773"/>
            <a:ext cx="10698480" cy="777240"/>
          </a:xfrm>
        </p:spPr>
        <p:txBody>
          <a:bodyPr>
            <a:normAutofit/>
          </a:bodyPr>
          <a:lstStyle>
            <a:lvl1pPr>
              <a:defRPr sz="3600" b="1">
                <a:solidFill>
                  <a:schemeClr val="bg1"/>
                </a:solidFill>
                <a:latin typeface="CMU Sans Serif" panose="02000603000000000000" pitchFamily="2" charset="0"/>
              </a:defRPr>
            </a:lvl1pPr>
          </a:lstStyle>
          <a:p>
            <a:r>
              <a:rPr lang="en-US" dirty="0"/>
              <a:t>Another Slide Title</a:t>
            </a:r>
          </a:p>
        </p:txBody>
      </p:sp>
      <p:sp>
        <p:nvSpPr>
          <p:cNvPr id="3" name="Content Placeholder 2"/>
          <p:cNvSpPr>
            <a:spLocks noGrp="1"/>
          </p:cNvSpPr>
          <p:nvPr>
            <p:ph sz="half" idx="1"/>
          </p:nvPr>
        </p:nvSpPr>
        <p:spPr>
          <a:xfrm>
            <a:off x="745103" y="1566407"/>
            <a:ext cx="5274697" cy="4610556"/>
          </a:xfrm>
        </p:spPr>
        <p:txBody>
          <a:bodyPr/>
          <a:lstStyle>
            <a:lvl1pPr>
              <a:defRPr>
                <a:latin typeface="CMU Sans Serif" panose="02000603000000000000" pitchFamily="2" charset="0"/>
              </a:defRPr>
            </a:lvl1pPr>
            <a:lvl2pPr>
              <a:defRPr>
                <a:latin typeface="CMU Sans Serif" panose="02000603000000000000" pitchFamily="2" charset="0"/>
              </a:defRPr>
            </a:lvl2pPr>
            <a:lvl3pPr>
              <a:defRPr>
                <a:latin typeface="CMU Sans Serif" panose="02000603000000000000" pitchFamily="2" charset="0"/>
              </a:defRPr>
            </a:lvl3pPr>
            <a:lvl4pPr>
              <a:defRPr>
                <a:latin typeface="CMU Sans Serif" panose="02000603000000000000" pitchFamily="2" charset="0"/>
              </a:defRPr>
            </a:lvl4pPr>
            <a:lvl5pPr>
              <a:defRPr>
                <a:latin typeface="CMU Sans Serif" panose="020006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66407"/>
            <a:ext cx="5181600" cy="4610556"/>
          </a:xfrm>
        </p:spPr>
        <p:txBody>
          <a:bodyPr/>
          <a:lstStyle>
            <a:lvl1pPr>
              <a:defRPr>
                <a:latin typeface="CMU Sans Serif" panose="02000603000000000000" pitchFamily="2" charset="0"/>
              </a:defRPr>
            </a:lvl1pPr>
            <a:lvl2pPr>
              <a:defRPr>
                <a:latin typeface="CMU Sans Serif" panose="02000603000000000000" pitchFamily="2" charset="0"/>
              </a:defRPr>
            </a:lvl2pPr>
            <a:lvl3pPr>
              <a:defRPr>
                <a:latin typeface="CMU Sans Serif" panose="02000603000000000000" pitchFamily="2" charset="0"/>
              </a:defRPr>
            </a:lvl3pPr>
            <a:lvl4pPr>
              <a:defRPr>
                <a:latin typeface="CMU Sans Serif" panose="02000603000000000000" pitchFamily="2" charset="0"/>
              </a:defRPr>
            </a:lvl4pPr>
            <a:lvl5pPr>
              <a:defRPr>
                <a:latin typeface="CMU Sans Serif" panose="020006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9448800" y="6492872"/>
            <a:ext cx="2743200" cy="365125"/>
          </a:xfrm>
        </p:spPr>
        <p:txBody>
          <a:bodyPr/>
          <a:lstStyle>
            <a:lvl1pPr>
              <a:defRPr>
                <a:latin typeface="CMU Sans Serif" panose="02000603000000000000" pitchFamily="2" charset="0"/>
              </a:defRPr>
            </a:lvl1pPr>
          </a:lstStyle>
          <a:p>
            <a:fld id="{4FAB73BC-B049-4115-A692-8D63A059BFB8}" type="slidenum">
              <a:rPr lang="en-US" smtClean="0"/>
              <a:pPr/>
              <a:t>‹#›</a:t>
            </a:fld>
            <a:endParaRPr lang="en-US" dirty="0"/>
          </a:p>
        </p:txBody>
      </p:sp>
      <p:sp>
        <p:nvSpPr>
          <p:cNvPr id="12" name="Footer Placeholder 4">
            <a:extLst>
              <a:ext uri="{FF2B5EF4-FFF2-40B4-BE49-F238E27FC236}">
                <a16:creationId xmlns:a16="http://schemas.microsoft.com/office/drawing/2014/main" id="{32E5EC20-3D97-4445-5163-C3F5B31CE0FA}"/>
              </a:ext>
            </a:extLst>
          </p:cNvPr>
          <p:cNvSpPr txBox="1">
            <a:spLocks/>
          </p:cNvSpPr>
          <p:nvPr userDrawn="1"/>
        </p:nvSpPr>
        <p:spPr>
          <a:xfrm>
            <a:off x="-1" y="6492875"/>
            <a:ext cx="4114800" cy="365125"/>
          </a:xfrm>
          <a:prstGeom prst="rect">
            <a:avLst/>
          </a:prstGeom>
          <a:solidFill>
            <a:schemeClr val="accent1"/>
          </a:solidFill>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CMU Serif" panose="02000603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CMU Sans Serif" panose="02000603000000000000" pitchFamily="2" charset="0"/>
              </a:rPr>
              <a:t>Emma Hart | emma.hart@emory.edu | SIAM AN25</a:t>
            </a:r>
          </a:p>
        </p:txBody>
      </p:sp>
      <p:sp>
        <p:nvSpPr>
          <p:cNvPr id="14" name="Footer Placeholder 13">
            <a:extLst>
              <a:ext uri="{FF2B5EF4-FFF2-40B4-BE49-F238E27FC236}">
                <a16:creationId xmlns:a16="http://schemas.microsoft.com/office/drawing/2014/main" id="{7ABD7EE1-295A-A66C-C2D4-36D2C6D815A2}"/>
              </a:ext>
            </a:extLst>
          </p:cNvPr>
          <p:cNvSpPr>
            <a:spLocks noGrp="1"/>
          </p:cNvSpPr>
          <p:nvPr>
            <p:ph type="ftr" sz="quarter" idx="13"/>
          </p:nvPr>
        </p:nvSpPr>
        <p:spPr/>
        <p:txBody>
          <a:bodyPr/>
          <a:lstStyle>
            <a:lvl1pPr>
              <a:defRPr>
                <a:latin typeface="CMU Sans Serif" panose="02000603000000000000" pitchFamily="2" charset="0"/>
              </a:defRPr>
            </a:lvl1pPr>
          </a:lstStyle>
          <a:p>
            <a:endParaRPr lang="en-US" dirty="0"/>
          </a:p>
        </p:txBody>
      </p:sp>
    </p:spTree>
    <p:extLst>
      <p:ext uri="{BB962C8B-B14F-4D97-AF65-F5344CB8AC3E}">
        <p14:creationId xmlns:p14="http://schemas.microsoft.com/office/powerpoint/2010/main" val="418609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D5D82C-57D1-ADCD-13BA-EB5F16DB6F5C}"/>
              </a:ext>
            </a:extLst>
          </p:cNvPr>
          <p:cNvSpPr/>
          <p:nvPr userDrawn="1"/>
        </p:nvSpPr>
        <p:spPr>
          <a:xfrm>
            <a:off x="746758" y="2144222"/>
            <a:ext cx="10698481" cy="4024889"/>
          </a:xfrm>
          <a:prstGeom prst="rect">
            <a:avLst/>
          </a:prstGeom>
          <a:solidFill>
            <a:schemeClr val="bg1">
              <a:lumMod val="85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CE73508E-A151-1C83-E768-2CD5692DF429}"/>
              </a:ext>
            </a:extLst>
          </p:cNvPr>
          <p:cNvSpPr>
            <a:spLocks noGrp="1"/>
          </p:cNvSpPr>
          <p:nvPr>
            <p:ph sz="half" idx="14"/>
          </p:nvPr>
        </p:nvSpPr>
        <p:spPr>
          <a:xfrm>
            <a:off x="746759" y="2297927"/>
            <a:ext cx="10698480" cy="3871183"/>
          </a:xfrm>
          <a:noFill/>
          <a:ln w="38100">
            <a:noFill/>
          </a:ln>
        </p:spPr>
        <p:txBody>
          <a:bodyPr/>
          <a:lstStyle>
            <a:lvl1pPr>
              <a:defRPr>
                <a:latin typeface="CMU Sans Serif" panose="02000603000000000000" pitchFamily="2" charset="0"/>
              </a:defRPr>
            </a:lvl1pPr>
            <a:lvl2pPr>
              <a:defRPr>
                <a:latin typeface="CMU Sans Serif" panose="02000603000000000000" pitchFamily="2" charset="0"/>
              </a:defRPr>
            </a:lvl2pPr>
            <a:lvl3pPr>
              <a:defRPr>
                <a:latin typeface="CMU Sans Serif" panose="02000603000000000000" pitchFamily="2" charset="0"/>
              </a:defRPr>
            </a:lvl3pPr>
            <a:lvl4pPr>
              <a:defRPr>
                <a:latin typeface="CMU Sans Serif" panose="02000603000000000000" pitchFamily="2" charset="0"/>
              </a:defRPr>
            </a:lvl4pPr>
            <a:lvl5pPr>
              <a:defRPr>
                <a:latin typeface="CMU Sans Serif" panose="020006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708F4C-9E7B-B034-B9E9-D1D5B84E16BF}"/>
              </a:ext>
            </a:extLst>
          </p:cNvPr>
          <p:cNvSpPr/>
          <p:nvPr userDrawn="1"/>
        </p:nvSpPr>
        <p:spPr>
          <a:xfrm>
            <a:off x="-1" y="226613"/>
            <a:ext cx="12192001" cy="914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MU Sans Serif" panose="02000603000000000000" pitchFamily="2" charset="0"/>
            </a:endParaRPr>
          </a:p>
        </p:txBody>
      </p:sp>
      <p:sp>
        <p:nvSpPr>
          <p:cNvPr id="2" name="Title 1"/>
          <p:cNvSpPr>
            <a:spLocks noGrp="1"/>
          </p:cNvSpPr>
          <p:nvPr>
            <p:ph type="title" hasCustomPrompt="1"/>
          </p:nvPr>
        </p:nvSpPr>
        <p:spPr>
          <a:xfrm>
            <a:off x="746759" y="363773"/>
            <a:ext cx="10698480" cy="777240"/>
          </a:xfrm>
        </p:spPr>
        <p:txBody>
          <a:bodyPr>
            <a:normAutofit/>
          </a:bodyPr>
          <a:lstStyle>
            <a:lvl1pPr>
              <a:defRPr sz="3600" b="1">
                <a:solidFill>
                  <a:schemeClr val="bg1"/>
                </a:solidFill>
                <a:latin typeface="CMU Sans Serif" panose="02000603000000000000" pitchFamily="2" charset="0"/>
              </a:defRPr>
            </a:lvl1pPr>
          </a:lstStyle>
          <a:p>
            <a:r>
              <a:rPr lang="en-US" dirty="0"/>
              <a:t>Another Slide Title With A Theorem</a:t>
            </a:r>
          </a:p>
        </p:txBody>
      </p:sp>
      <p:sp>
        <p:nvSpPr>
          <p:cNvPr id="7" name="Slide Number Placeholder 6"/>
          <p:cNvSpPr>
            <a:spLocks noGrp="1"/>
          </p:cNvSpPr>
          <p:nvPr>
            <p:ph type="sldNum" sz="quarter" idx="12"/>
          </p:nvPr>
        </p:nvSpPr>
        <p:spPr>
          <a:xfrm>
            <a:off x="9448800" y="6492872"/>
            <a:ext cx="2743200" cy="365125"/>
          </a:xfrm>
        </p:spPr>
        <p:txBody>
          <a:bodyPr/>
          <a:lstStyle>
            <a:lvl1pPr>
              <a:defRPr>
                <a:latin typeface="CMU Sans Serif" panose="02000603000000000000" pitchFamily="2" charset="0"/>
              </a:defRPr>
            </a:lvl1pPr>
          </a:lstStyle>
          <a:p>
            <a:fld id="{4FAB73BC-B049-4115-A692-8D63A059BFB8}" type="slidenum">
              <a:rPr lang="en-US" smtClean="0"/>
              <a:pPr/>
              <a:t>‹#›</a:t>
            </a:fld>
            <a:endParaRPr lang="en-US" dirty="0"/>
          </a:p>
        </p:txBody>
      </p:sp>
      <p:sp>
        <p:nvSpPr>
          <p:cNvPr id="12" name="Footer Placeholder 4">
            <a:extLst>
              <a:ext uri="{FF2B5EF4-FFF2-40B4-BE49-F238E27FC236}">
                <a16:creationId xmlns:a16="http://schemas.microsoft.com/office/drawing/2014/main" id="{32E5EC20-3D97-4445-5163-C3F5B31CE0FA}"/>
              </a:ext>
            </a:extLst>
          </p:cNvPr>
          <p:cNvSpPr txBox="1">
            <a:spLocks/>
          </p:cNvSpPr>
          <p:nvPr userDrawn="1"/>
        </p:nvSpPr>
        <p:spPr>
          <a:xfrm>
            <a:off x="-1" y="6492875"/>
            <a:ext cx="4114800" cy="365125"/>
          </a:xfrm>
          <a:prstGeom prst="rect">
            <a:avLst/>
          </a:prstGeom>
          <a:solidFill>
            <a:schemeClr val="accent1"/>
          </a:solidFill>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CMU Serif" panose="02000603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CMU Sans Serif" panose="02000603000000000000" pitchFamily="2" charset="0"/>
              </a:rPr>
              <a:t>Emma Hart | emma.hart@emory.edu | SIAM AN25</a:t>
            </a:r>
          </a:p>
        </p:txBody>
      </p:sp>
      <p:sp>
        <p:nvSpPr>
          <p:cNvPr id="14" name="Footer Placeholder 13">
            <a:extLst>
              <a:ext uri="{FF2B5EF4-FFF2-40B4-BE49-F238E27FC236}">
                <a16:creationId xmlns:a16="http://schemas.microsoft.com/office/drawing/2014/main" id="{7ABD7EE1-295A-A66C-C2D4-36D2C6D815A2}"/>
              </a:ext>
            </a:extLst>
          </p:cNvPr>
          <p:cNvSpPr>
            <a:spLocks noGrp="1"/>
          </p:cNvSpPr>
          <p:nvPr>
            <p:ph type="ftr" sz="quarter" idx="13"/>
          </p:nvPr>
        </p:nvSpPr>
        <p:spPr/>
        <p:txBody>
          <a:bodyPr/>
          <a:lstStyle>
            <a:lvl1pPr>
              <a:defRPr>
                <a:latin typeface="CMU Sans Serif" panose="02000603000000000000" pitchFamily="2" charset="0"/>
              </a:defRPr>
            </a:lvl1pPr>
          </a:lstStyle>
          <a:p>
            <a:endParaRPr lang="en-US" dirty="0"/>
          </a:p>
        </p:txBody>
      </p:sp>
      <p:sp>
        <p:nvSpPr>
          <p:cNvPr id="6" name="Rectangle 5">
            <a:extLst>
              <a:ext uri="{FF2B5EF4-FFF2-40B4-BE49-F238E27FC236}">
                <a16:creationId xmlns:a16="http://schemas.microsoft.com/office/drawing/2014/main" id="{D3A29CD6-8BEC-0FB1-7CE1-6A54740EC952}"/>
              </a:ext>
            </a:extLst>
          </p:cNvPr>
          <p:cNvSpPr/>
          <p:nvPr userDrawn="1"/>
        </p:nvSpPr>
        <p:spPr>
          <a:xfrm>
            <a:off x="746760" y="1489364"/>
            <a:ext cx="10698480" cy="654858"/>
          </a:xfrm>
          <a:prstGeom prst="rect">
            <a:avLst/>
          </a:prstGeom>
          <a:solidFill>
            <a:schemeClr val="accent6">
              <a:lumMod val="75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kern="1200" dirty="0">
                <a:solidFill>
                  <a:schemeClr val="lt1"/>
                </a:solidFill>
                <a:effectLst/>
                <a:latin typeface="+mn-lt"/>
                <a:ea typeface="+mn-ea"/>
                <a:cs typeface="+mn-cs"/>
              </a:rPr>
              <a:t>★ </a:t>
            </a:r>
            <a:r>
              <a:rPr lang="en-US" sz="2400" b="1" dirty="0">
                <a:latin typeface="CMU Sans Serif" panose="02000603000000000000" pitchFamily="2" charset="0"/>
              </a:rPr>
              <a:t>Theorem </a:t>
            </a:r>
            <a:r>
              <a:rPr lang="en-US" sz="1800" b="0" i="0" kern="1200" dirty="0">
                <a:solidFill>
                  <a:schemeClr val="lt1"/>
                </a:solidFill>
                <a:effectLst/>
                <a:latin typeface="+mn-lt"/>
                <a:ea typeface="+mn-ea"/>
                <a:cs typeface="+mn-cs"/>
              </a:rPr>
              <a:t>★                                                                                              Friedland et al. 2007, Chung et al. 2017  </a:t>
            </a:r>
            <a:endParaRPr lang="en-US" sz="2400" b="1" dirty="0">
              <a:latin typeface="CMU Sans Serif" panose="02000603000000000000" pitchFamily="2" charset="0"/>
            </a:endParaRPr>
          </a:p>
        </p:txBody>
      </p:sp>
    </p:spTree>
    <p:extLst>
      <p:ext uri="{BB962C8B-B14F-4D97-AF65-F5344CB8AC3E}">
        <p14:creationId xmlns:p14="http://schemas.microsoft.com/office/powerpoint/2010/main" val="729287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MU Sans Serif" panose="02000603000000000000" pitchFamily="2" charset="0"/>
              </a:defRPr>
            </a:lvl1pPr>
          </a:lstStyle>
          <a:p>
            <a:endParaRPr lang="en-US" dirty="0"/>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latin typeface="CMU Sans Serif" panose="02000603000000000000" pitchFamily="2"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58032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MU Sans Serif" panose="020006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62.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78.xml"/><Relationship Id="rId7" Type="http://schemas.openxmlformats.org/officeDocument/2006/relationships/image" Target="../media/image64.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79.xml"/><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tags" Target="../tags/tag82.xml"/><Relationship Id="rId21" Type="http://schemas.openxmlformats.org/officeDocument/2006/relationships/image" Target="../media/image76.png"/><Relationship Id="rId7" Type="http://schemas.openxmlformats.org/officeDocument/2006/relationships/tags" Target="../tags/tag86.xml"/><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tags" Target="../tags/tag81.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slideLayout" Target="../slideLayouts/slideLayout4.xml"/><Relationship Id="rId5" Type="http://schemas.openxmlformats.org/officeDocument/2006/relationships/tags" Target="../tags/tag84.xml"/><Relationship Id="rId15" Type="http://schemas.openxmlformats.org/officeDocument/2006/relationships/image" Target="../media/image70.png"/><Relationship Id="rId10" Type="http://schemas.openxmlformats.org/officeDocument/2006/relationships/tags" Target="../tags/tag89.xml"/><Relationship Id="rId19" Type="http://schemas.openxmlformats.org/officeDocument/2006/relationships/image" Target="../media/image74.png"/><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92.xml"/><Relationship Id="rId7" Type="http://schemas.openxmlformats.org/officeDocument/2006/relationships/image" Target="../media/image77.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81.png"/><Relationship Id="rId5" Type="http://schemas.openxmlformats.org/officeDocument/2006/relationships/tags" Target="../tags/tag94.xml"/><Relationship Id="rId10" Type="http://schemas.openxmlformats.org/officeDocument/2006/relationships/image" Target="../media/image80.png"/><Relationship Id="rId4" Type="http://schemas.openxmlformats.org/officeDocument/2006/relationships/tags" Target="../tags/tag93.xml"/><Relationship Id="rId9" Type="http://schemas.openxmlformats.org/officeDocument/2006/relationships/image" Target="../media/image79.png"/></Relationships>
</file>

<file path=ppt/slides/_rels/slide14.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8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55.png"/><Relationship Id="rId3" Type="http://schemas.openxmlformats.org/officeDocument/2006/relationships/tags" Target="../tags/tag100.xml"/><Relationship Id="rId7" Type="http://schemas.openxmlformats.org/officeDocument/2006/relationships/slideLayout" Target="../slideLayouts/slideLayout2.xml"/><Relationship Id="rId12" Type="http://schemas.openxmlformats.org/officeDocument/2006/relationships/image" Target="../media/image5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88.png"/><Relationship Id="rId5" Type="http://schemas.openxmlformats.org/officeDocument/2006/relationships/tags" Target="../tags/tag102.xml"/><Relationship Id="rId10" Type="http://schemas.openxmlformats.org/officeDocument/2006/relationships/image" Target="../media/image87.png"/><Relationship Id="rId4" Type="http://schemas.openxmlformats.org/officeDocument/2006/relationships/tags" Target="../tags/tag101.xml"/><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0.png"/><Relationship Id="rId7" Type="http://schemas.openxmlformats.org/officeDocument/2006/relationships/image" Target="../media/image23.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92.png"/><Relationship Id="rId5" Type="http://schemas.openxmlformats.org/officeDocument/2006/relationships/image" Target="../media/image19.png"/><Relationship Id="rId10" Type="http://schemas.openxmlformats.org/officeDocument/2006/relationships/image" Target="../media/image91.png"/><Relationship Id="rId4" Type="http://schemas.openxmlformats.org/officeDocument/2006/relationships/image" Target="../media/image18.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106.xml"/><Relationship Id="rId7" Type="http://schemas.openxmlformats.org/officeDocument/2006/relationships/slideLayout" Target="../slideLayouts/slideLayout2.xml"/><Relationship Id="rId12" Type="http://schemas.openxmlformats.org/officeDocument/2006/relationships/image" Target="../media/image12.png"/><Relationship Id="rId2" Type="http://schemas.openxmlformats.org/officeDocument/2006/relationships/tags" Target="../tags/tag105.xml"/><Relationship Id="rId16" Type="http://schemas.openxmlformats.org/officeDocument/2006/relationships/image" Target="../media/image16.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11.png"/><Relationship Id="rId5" Type="http://schemas.openxmlformats.org/officeDocument/2006/relationships/tags" Target="../tags/tag108.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107.xml"/><Relationship Id="rId9" Type="http://schemas.openxmlformats.org/officeDocument/2006/relationships/image" Target="../media/image9.pn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image" Target="../media/image109.png"/><Relationship Id="rId26" Type="http://schemas.openxmlformats.org/officeDocument/2006/relationships/image" Target="../media/image117.png"/><Relationship Id="rId3" Type="http://schemas.openxmlformats.org/officeDocument/2006/relationships/image" Target="../media/image94.png"/><Relationship Id="rId21" Type="http://schemas.openxmlformats.org/officeDocument/2006/relationships/image" Target="../media/image112.png"/><Relationship Id="rId34" Type="http://schemas.openxmlformats.org/officeDocument/2006/relationships/image" Target="../media/image125.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5" Type="http://schemas.openxmlformats.org/officeDocument/2006/relationships/image" Target="../media/image116.png"/><Relationship Id="rId33" Type="http://schemas.openxmlformats.org/officeDocument/2006/relationships/image" Target="../media/image124.png"/><Relationship Id="rId2" Type="http://schemas.openxmlformats.org/officeDocument/2006/relationships/image" Target="../media/image93.png"/><Relationship Id="rId16" Type="http://schemas.openxmlformats.org/officeDocument/2006/relationships/image" Target="../media/image107.png"/><Relationship Id="rId20" Type="http://schemas.openxmlformats.org/officeDocument/2006/relationships/image" Target="../media/image111.png"/><Relationship Id="rId29"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5.png"/><Relationship Id="rId32" Type="http://schemas.openxmlformats.org/officeDocument/2006/relationships/image" Target="../media/image123.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4.png"/><Relationship Id="rId28" Type="http://schemas.openxmlformats.org/officeDocument/2006/relationships/image" Target="../media/image119.png"/><Relationship Id="rId36" Type="http://schemas.openxmlformats.org/officeDocument/2006/relationships/image" Target="../media/image127.png"/><Relationship Id="rId10" Type="http://schemas.openxmlformats.org/officeDocument/2006/relationships/image" Target="../media/image101.png"/><Relationship Id="rId19" Type="http://schemas.openxmlformats.org/officeDocument/2006/relationships/image" Target="../media/image110.png"/><Relationship Id="rId31" Type="http://schemas.openxmlformats.org/officeDocument/2006/relationships/image" Target="../media/image122.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3.png"/><Relationship Id="rId27" Type="http://schemas.openxmlformats.org/officeDocument/2006/relationships/image" Target="../media/image118.png"/><Relationship Id="rId30" Type="http://schemas.openxmlformats.org/officeDocument/2006/relationships/image" Target="../media/image121.png"/><Relationship Id="rId35" Type="http://schemas.openxmlformats.org/officeDocument/2006/relationships/image" Target="../media/image126.png"/><Relationship Id="rId8" Type="http://schemas.openxmlformats.org/officeDocument/2006/relationships/image" Target="../media/image99.png"/></Relationships>
</file>

<file path=ppt/slides/_rels/slide19.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tags" Target="../tags/tag112.xml"/><Relationship Id="rId7" Type="http://schemas.openxmlformats.org/officeDocument/2006/relationships/notesSlide" Target="../notesSlides/notesSlide2.xml"/><Relationship Id="rId12" Type="http://schemas.openxmlformats.org/officeDocument/2006/relationships/image" Target="../media/image13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2.xml"/><Relationship Id="rId11" Type="http://schemas.openxmlformats.org/officeDocument/2006/relationships/image" Target="../media/image131.png"/><Relationship Id="rId5" Type="http://schemas.openxmlformats.org/officeDocument/2006/relationships/tags" Target="../tags/tag114.xml"/><Relationship Id="rId10" Type="http://schemas.openxmlformats.org/officeDocument/2006/relationships/image" Target="../media/image130.png"/><Relationship Id="rId4" Type="http://schemas.openxmlformats.org/officeDocument/2006/relationships/tags" Target="../tags/tag113.xml"/><Relationship Id="rId9" Type="http://schemas.openxmlformats.org/officeDocument/2006/relationships/image" Target="../media/image129.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tags" Target="../tags/tag3.xml"/><Relationship Id="rId21" Type="http://schemas.openxmlformats.org/officeDocument/2006/relationships/image" Target="../media/image11.png"/><Relationship Id="rId7" Type="http://schemas.openxmlformats.org/officeDocument/2006/relationships/tags" Target="../tags/tag7.xml"/><Relationship Id="rId12" Type="http://schemas.openxmlformats.org/officeDocument/2006/relationships/slideLayout" Target="../slideLayouts/slideLayout2.xml"/><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image" Target="../media/image5.png"/><Relationship Id="rId23" Type="http://schemas.openxmlformats.org/officeDocument/2006/relationships/image" Target="../media/image13.png"/><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 Id="rId22"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2.png"/><Relationship Id="rId18" Type="http://schemas.openxmlformats.org/officeDocument/2006/relationships/image" Target="../media/image90.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11.png"/><Relationship Id="rId17" Type="http://schemas.openxmlformats.org/officeDocument/2006/relationships/image" Target="../media/image89.png"/><Relationship Id="rId2" Type="http://schemas.openxmlformats.org/officeDocument/2006/relationships/tags" Target="../tags/tag116.xml"/><Relationship Id="rId16" Type="http://schemas.openxmlformats.org/officeDocument/2006/relationships/image" Target="../media/image28.png"/><Relationship Id="rId20" Type="http://schemas.openxmlformats.org/officeDocument/2006/relationships/image" Target="../media/image136.jp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10.png"/><Relationship Id="rId5" Type="http://schemas.openxmlformats.org/officeDocument/2006/relationships/tags" Target="../tags/tag119.xml"/><Relationship Id="rId15" Type="http://schemas.openxmlformats.org/officeDocument/2006/relationships/image" Target="../media/image134.jpeg"/><Relationship Id="rId10" Type="http://schemas.openxmlformats.org/officeDocument/2006/relationships/image" Target="../media/image3.png"/><Relationship Id="rId19" Type="http://schemas.openxmlformats.org/officeDocument/2006/relationships/image" Target="../media/image135.png"/><Relationship Id="rId4" Type="http://schemas.openxmlformats.org/officeDocument/2006/relationships/tags" Target="../tags/tag118.xml"/><Relationship Id="rId9" Type="http://schemas.openxmlformats.org/officeDocument/2006/relationships/image" Target="../media/image17.pn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90.png"/><Relationship Id="rId4" Type="http://schemas.openxmlformats.org/officeDocument/2006/relationships/image" Target="../media/image138.png"/></Relationships>
</file>

<file path=ppt/slides/_rels/slide23.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tags" Target="../tags/tag124.xml"/><Relationship Id="rId7" Type="http://schemas.openxmlformats.org/officeDocument/2006/relationships/notesSlide" Target="../notesSlides/notesSlide3.xml"/><Relationship Id="rId12" Type="http://schemas.openxmlformats.org/officeDocument/2006/relationships/image" Target="../media/image145.png"/><Relationship Id="rId17" Type="http://schemas.openxmlformats.org/officeDocument/2006/relationships/image" Target="../media/image150.png"/><Relationship Id="rId2" Type="http://schemas.openxmlformats.org/officeDocument/2006/relationships/tags" Target="../tags/tag123.xml"/><Relationship Id="rId16" Type="http://schemas.openxmlformats.org/officeDocument/2006/relationships/image" Target="../media/image149.png"/><Relationship Id="rId1" Type="http://schemas.openxmlformats.org/officeDocument/2006/relationships/tags" Target="../tags/tag122.xml"/><Relationship Id="rId6" Type="http://schemas.openxmlformats.org/officeDocument/2006/relationships/slideLayout" Target="../slideLayouts/slideLayout2.xml"/><Relationship Id="rId11" Type="http://schemas.openxmlformats.org/officeDocument/2006/relationships/image" Target="../media/image144.png"/><Relationship Id="rId5" Type="http://schemas.openxmlformats.org/officeDocument/2006/relationships/tags" Target="../tags/tag126.xml"/><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tags" Target="../tags/tag125.xml"/><Relationship Id="rId9" Type="http://schemas.openxmlformats.org/officeDocument/2006/relationships/image" Target="../media/image142.png"/><Relationship Id="rId14" Type="http://schemas.openxmlformats.org/officeDocument/2006/relationships/image" Target="../media/image147.png"/></Relationships>
</file>

<file path=ppt/slides/_rels/slide24.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90.png"/><Relationship Id="rId4" Type="http://schemas.openxmlformats.org/officeDocument/2006/relationships/image" Target="../media/image138.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png"/><Relationship Id="rId18" Type="http://schemas.openxmlformats.org/officeDocument/2006/relationships/image" Target="../media/image152.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10.png"/><Relationship Id="rId17" Type="http://schemas.openxmlformats.org/officeDocument/2006/relationships/image" Target="../media/image135.png"/><Relationship Id="rId2" Type="http://schemas.openxmlformats.org/officeDocument/2006/relationships/tags" Target="../tags/tag128.xml"/><Relationship Id="rId16" Type="http://schemas.openxmlformats.org/officeDocument/2006/relationships/image" Target="../media/image151.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9.png"/><Relationship Id="rId5" Type="http://schemas.openxmlformats.org/officeDocument/2006/relationships/tags" Target="../tags/tag131.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tags" Target="../tags/tag130.xml"/><Relationship Id="rId9" Type="http://schemas.openxmlformats.org/officeDocument/2006/relationships/image" Target="../media/image3.png"/><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2.xml"/><Relationship Id="rId7" Type="http://schemas.openxmlformats.org/officeDocument/2006/relationships/image" Target="../media/image156.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1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7/S0962492919000059" TargetMode="External"/><Relationship Id="rId7" Type="http://schemas.openxmlformats.org/officeDocument/2006/relationships/hyperlink" Target="https://proceedings.mlr.press/v235/feng24a.html" TargetMode="External"/><Relationship Id="rId2" Type="http://schemas.openxmlformats.org/officeDocument/2006/relationships/hyperlink" Target="https://iopscience.iop.org/article/10.1088/1361-6420/ac245d" TargetMode="External"/><Relationship Id="rId1" Type="http://schemas.openxmlformats.org/officeDocument/2006/relationships/slideLayout" Target="../slideLayouts/slideLayout2.xml"/><Relationship Id="rId6" Type="http://schemas.openxmlformats.org/officeDocument/2006/relationships/hyperlink" Target="https://doi.org/10.1137/16M1066531" TargetMode="External"/><Relationship Id="rId5" Type="http://schemas.openxmlformats.org/officeDocument/2006/relationships/hyperlink" Target="https://doi.org/10.48550/arXiv.1912.10840" TargetMode="External"/><Relationship Id="rId4" Type="http://schemas.openxmlformats.org/officeDocument/2006/relationships/hyperlink" Target="https://doi.org/10.1016/j.sigpro.2020.10772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roceedings.mlr.press/v145/goh22a/goh22a.pdf" TargetMode="External"/><Relationship Id="rId2" Type="http://schemas.openxmlformats.org/officeDocument/2006/relationships/hyperlink" Target="https://doi.org/10.1137/06065551" TargetMode="External"/><Relationship Id="rId1" Type="http://schemas.openxmlformats.org/officeDocument/2006/relationships/slideLayout" Target="../slideLayouts/slideLayout2.xml"/><Relationship Id="rId6" Type="http://schemas.openxmlformats.org/officeDocument/2006/relationships/hyperlink" Target="https://doi.org/10.1137/21M1439456" TargetMode="External"/><Relationship Id="rId5" Type="http://schemas.openxmlformats.org/officeDocument/2006/relationships/hyperlink" Target="https://doi.org/10.1109/CVPR.2016.55" TargetMode="External"/><Relationship Id="rId4" Type="http://schemas.openxmlformats.org/officeDocument/2006/relationships/hyperlink" Target="https://doi.org/10.1109/TCYB.2015.2501373" TargetMode="External"/></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11.png"/><Relationship Id="rId3" Type="http://schemas.openxmlformats.org/officeDocument/2006/relationships/tags" Target="../tags/tag14.xml"/><Relationship Id="rId21" Type="http://schemas.openxmlformats.org/officeDocument/2006/relationships/image" Target="../media/image26.png"/><Relationship Id="rId34" Type="http://schemas.microsoft.com/office/2007/relationships/hdphoto" Target="../media/hdphoto1.wdp"/><Relationship Id="rId7" Type="http://schemas.openxmlformats.org/officeDocument/2006/relationships/tags" Target="../tags/tag18.xml"/><Relationship Id="rId12" Type="http://schemas.openxmlformats.org/officeDocument/2006/relationships/image" Target="../media/image3.png"/><Relationship Id="rId17" Type="http://schemas.openxmlformats.org/officeDocument/2006/relationships/image" Target="../media/image22.png"/><Relationship Id="rId25" Type="http://schemas.openxmlformats.org/officeDocument/2006/relationships/image" Target="../media/image10.png"/><Relationship Id="rId33" Type="http://schemas.openxmlformats.org/officeDocument/2006/relationships/image" Target="../media/image29.png"/><Relationship Id="rId2" Type="http://schemas.openxmlformats.org/officeDocument/2006/relationships/tags" Target="../tags/tag13.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14.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17.png"/><Relationship Id="rId24" Type="http://schemas.openxmlformats.org/officeDocument/2006/relationships/image" Target="../media/image9.png"/><Relationship Id="rId32" Type="http://schemas.openxmlformats.org/officeDocument/2006/relationships/image" Target="../media/image28.png"/><Relationship Id="rId5" Type="http://schemas.openxmlformats.org/officeDocument/2006/relationships/tags" Target="../tags/tag16.xml"/><Relationship Id="rId15" Type="http://schemas.openxmlformats.org/officeDocument/2006/relationships/image" Target="../media/image20.png"/><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slideLayout" Target="../slideLayouts/slideLayout2.xml"/><Relationship Id="rId19" Type="http://schemas.openxmlformats.org/officeDocument/2006/relationships/image" Target="../media/image24.png"/><Relationship Id="rId31" Type="http://schemas.openxmlformats.org/officeDocument/2006/relationships/image" Target="../media/image16.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12.png"/><Relationship Id="rId30" Type="http://schemas.openxmlformats.org/officeDocument/2006/relationships/image" Target="../media/image15.png"/><Relationship Id="rId8" Type="http://schemas.openxmlformats.org/officeDocument/2006/relationships/tags" Target="../tags/tag19.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09/MSP.2017.2760358" TargetMode="External"/><Relationship Id="rId2" Type="http://schemas.openxmlformats.org/officeDocument/2006/relationships/hyperlink" Target="https://doi.org/10.1088/1361-6420/ab6d57" TargetMode="External"/><Relationship Id="rId1" Type="http://schemas.openxmlformats.org/officeDocument/2006/relationships/slideLayout" Target="../slideLayouts/slideLayout2.xml"/><Relationship Id="rId4" Type="http://schemas.openxmlformats.org/officeDocument/2006/relationships/hyperlink" Target="https://doi.org/10.1109/TCI.2019.2956866"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image" Target="../media/image33.png"/><Relationship Id="rId26" Type="http://schemas.openxmlformats.org/officeDocument/2006/relationships/image" Target="../media/image39.png"/><Relationship Id="rId3" Type="http://schemas.openxmlformats.org/officeDocument/2006/relationships/tags" Target="../tags/tag26.xml"/><Relationship Id="rId21" Type="http://schemas.openxmlformats.org/officeDocument/2006/relationships/image" Target="../media/image5.png"/><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image" Target="../media/image28.png"/><Relationship Id="rId25" Type="http://schemas.openxmlformats.org/officeDocument/2006/relationships/image" Target="../media/image38.png"/><Relationship Id="rId2" Type="http://schemas.openxmlformats.org/officeDocument/2006/relationships/tags" Target="../tags/tag25.xml"/><Relationship Id="rId16" Type="http://schemas.openxmlformats.org/officeDocument/2006/relationships/image" Target="../media/image13.png"/><Relationship Id="rId20" Type="http://schemas.openxmlformats.org/officeDocument/2006/relationships/image" Target="../media/image35.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image" Target="../media/image37.png"/><Relationship Id="rId5" Type="http://schemas.openxmlformats.org/officeDocument/2006/relationships/tags" Target="../tags/tag28.xml"/><Relationship Id="rId15" Type="http://schemas.openxmlformats.org/officeDocument/2006/relationships/notesSlide" Target="../notesSlides/notesSlide1.xml"/><Relationship Id="rId23" Type="http://schemas.openxmlformats.org/officeDocument/2006/relationships/image" Target="../media/image36.png"/><Relationship Id="rId28" Type="http://schemas.openxmlformats.org/officeDocument/2006/relationships/image" Target="../media/image40.png"/><Relationship Id="rId10" Type="http://schemas.openxmlformats.org/officeDocument/2006/relationships/tags" Target="../tags/tag33.xml"/><Relationship Id="rId19" Type="http://schemas.openxmlformats.org/officeDocument/2006/relationships/image" Target="../media/image34.pn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slideLayout" Target="../slideLayouts/slideLayout2.xml"/><Relationship Id="rId22" Type="http://schemas.openxmlformats.org/officeDocument/2006/relationships/image" Target="../media/image7.png"/><Relationship Id="rId27"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7.png"/><Relationship Id="rId18" Type="http://schemas.openxmlformats.org/officeDocument/2006/relationships/image" Target="../media/image45.png"/><Relationship Id="rId3" Type="http://schemas.openxmlformats.org/officeDocument/2006/relationships/tags" Target="../tags/tag39.xml"/><Relationship Id="rId21" Type="http://schemas.openxmlformats.org/officeDocument/2006/relationships/image" Target="../media/image47.png"/><Relationship Id="rId7" Type="http://schemas.openxmlformats.org/officeDocument/2006/relationships/tags" Target="../tags/tag43.xml"/><Relationship Id="rId12" Type="http://schemas.openxmlformats.org/officeDocument/2006/relationships/slideLayout" Target="../slideLayouts/slideLayout2.xml"/><Relationship Id="rId17" Type="http://schemas.openxmlformats.org/officeDocument/2006/relationships/image" Target="../media/image44.png"/><Relationship Id="rId2" Type="http://schemas.openxmlformats.org/officeDocument/2006/relationships/tags" Target="../tags/tag38.xml"/><Relationship Id="rId16" Type="http://schemas.openxmlformats.org/officeDocument/2006/relationships/image" Target="../media/image43.png"/><Relationship Id="rId20" Type="http://schemas.openxmlformats.org/officeDocument/2006/relationships/image" Target="../media/image46.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42.png"/><Relationship Id="rId10" Type="http://schemas.openxmlformats.org/officeDocument/2006/relationships/tags" Target="../tags/tag46.xml"/><Relationship Id="rId19" Type="http://schemas.openxmlformats.org/officeDocument/2006/relationships/image" Target="../media/image13.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41.png"/><Relationship Id="rId22"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image" Target="../media/image49.png"/><Relationship Id="rId26" Type="http://schemas.openxmlformats.org/officeDocument/2006/relationships/image" Target="../media/image52.png"/><Relationship Id="rId3" Type="http://schemas.openxmlformats.org/officeDocument/2006/relationships/tags" Target="../tags/tag50.xml"/><Relationship Id="rId21" Type="http://schemas.openxmlformats.org/officeDocument/2006/relationships/image" Target="../media/image46.png"/><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slideLayout" Target="../slideLayouts/slideLayout2.xml"/><Relationship Id="rId25" Type="http://schemas.openxmlformats.org/officeDocument/2006/relationships/image" Target="../media/image51.png"/><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image" Target="../media/image13.png"/><Relationship Id="rId29" Type="http://schemas.openxmlformats.org/officeDocument/2006/relationships/image" Target="../media/image55.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28.png"/><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image" Target="../media/image48.png"/><Relationship Id="rId28" Type="http://schemas.openxmlformats.org/officeDocument/2006/relationships/image" Target="../media/image54.png"/><Relationship Id="rId10" Type="http://schemas.openxmlformats.org/officeDocument/2006/relationships/tags" Target="../tags/tag57.xml"/><Relationship Id="rId19" Type="http://schemas.openxmlformats.org/officeDocument/2006/relationships/image" Target="../media/image50.png"/><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image" Target="../media/image47.png"/><Relationship Id="rId27"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57.png"/><Relationship Id="rId18" Type="http://schemas.openxmlformats.org/officeDocument/2006/relationships/image" Target="../media/image51.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56.png"/><Relationship Id="rId17" Type="http://schemas.openxmlformats.org/officeDocument/2006/relationships/image" Target="../media/image28.png"/><Relationship Id="rId2" Type="http://schemas.openxmlformats.org/officeDocument/2006/relationships/tags" Target="../tags/tag65.xml"/><Relationship Id="rId16" Type="http://schemas.openxmlformats.org/officeDocument/2006/relationships/image" Target="../media/image60.png"/><Relationship Id="rId20" Type="http://schemas.openxmlformats.org/officeDocument/2006/relationships/image" Target="../media/image53.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2.xml"/><Relationship Id="rId5" Type="http://schemas.openxmlformats.org/officeDocument/2006/relationships/tags" Target="../tags/tag68.xml"/><Relationship Id="rId15" Type="http://schemas.openxmlformats.org/officeDocument/2006/relationships/image" Target="../media/image59.png"/><Relationship Id="rId10" Type="http://schemas.openxmlformats.org/officeDocument/2006/relationships/tags" Target="../tags/tag73.xml"/><Relationship Id="rId19" Type="http://schemas.openxmlformats.org/officeDocument/2006/relationships/image" Target="../media/image52.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0EC9-23E7-621B-21E2-B307D36E2027}"/>
              </a:ext>
            </a:extLst>
          </p:cNvPr>
          <p:cNvSpPr>
            <a:spLocks noGrp="1"/>
          </p:cNvSpPr>
          <p:nvPr>
            <p:ph type="ctrTitle"/>
          </p:nvPr>
        </p:nvSpPr>
        <p:spPr/>
        <p:txBody>
          <a:bodyPr>
            <a:normAutofit/>
          </a:bodyPr>
          <a:lstStyle/>
          <a:p>
            <a:br>
              <a:rPr lang="en-US" sz="4400" dirty="0"/>
            </a:br>
            <a:r>
              <a:rPr lang="en-US" sz="4400" dirty="0"/>
              <a:t>Autoencoders for Inverse Problems</a:t>
            </a:r>
          </a:p>
        </p:txBody>
      </p:sp>
      <p:sp>
        <p:nvSpPr>
          <p:cNvPr id="3" name="Text Placeholder 2">
            <a:extLst>
              <a:ext uri="{FF2B5EF4-FFF2-40B4-BE49-F238E27FC236}">
                <a16:creationId xmlns:a16="http://schemas.microsoft.com/office/drawing/2014/main" id="{EC05FB72-6EDF-9E49-E0A4-907041D0264C}"/>
              </a:ext>
            </a:extLst>
          </p:cNvPr>
          <p:cNvSpPr>
            <a:spLocks noGrp="1"/>
          </p:cNvSpPr>
          <p:nvPr>
            <p:ph type="body" sz="quarter" idx="10"/>
          </p:nvPr>
        </p:nvSpPr>
        <p:spPr/>
        <p:txBody>
          <a:bodyPr/>
          <a:lstStyle/>
          <a:p>
            <a:r>
              <a:rPr lang="en-US" b="1" dirty="0"/>
              <a:t>Emma Hart</a:t>
            </a:r>
          </a:p>
          <a:p>
            <a:r>
              <a:rPr lang="en-US" sz="1800" dirty="0"/>
              <a:t>Emory University Department of Mathematics</a:t>
            </a:r>
          </a:p>
          <a:p>
            <a:endParaRPr lang="en-US" dirty="0"/>
          </a:p>
          <a:p>
            <a:r>
              <a:rPr lang="en-US" dirty="0"/>
              <a:t>Joint work with Julianne Chung and Matthias Chung</a:t>
            </a:r>
          </a:p>
          <a:p>
            <a:endParaRPr lang="en-US" dirty="0"/>
          </a:p>
          <a:p>
            <a:r>
              <a:rPr lang="en-US" dirty="0"/>
              <a:t>Third Joint SIAM/CAIMS Annual Meetings</a:t>
            </a:r>
          </a:p>
          <a:p>
            <a:r>
              <a:rPr lang="en-US" sz="1800" dirty="0"/>
              <a:t>July 28, 2025</a:t>
            </a:r>
          </a:p>
          <a:p>
            <a:endParaRPr lang="en-US" sz="1600" dirty="0"/>
          </a:p>
          <a:p>
            <a:endParaRPr lang="en-US" dirty="0"/>
          </a:p>
          <a:p>
            <a:endParaRPr lang="en-US" dirty="0"/>
          </a:p>
        </p:txBody>
      </p:sp>
      <p:pic>
        <p:nvPicPr>
          <p:cNvPr id="5" name="Picture 4">
            <a:extLst>
              <a:ext uri="{FF2B5EF4-FFF2-40B4-BE49-F238E27FC236}">
                <a16:creationId xmlns:a16="http://schemas.microsoft.com/office/drawing/2014/main" id="{02157FC5-67D3-6692-78CF-91A999C5831C}"/>
              </a:ext>
            </a:extLst>
          </p:cNvPr>
          <p:cNvPicPr>
            <a:picLocks noChangeAspect="1"/>
          </p:cNvPicPr>
          <p:nvPr/>
        </p:nvPicPr>
        <p:blipFill>
          <a:blip r:embed="rId2"/>
          <a:stretch>
            <a:fillRect/>
          </a:stretch>
        </p:blipFill>
        <p:spPr>
          <a:xfrm>
            <a:off x="10067925" y="4694292"/>
            <a:ext cx="1285875" cy="914400"/>
          </a:xfrm>
          <a:prstGeom prst="rect">
            <a:avLst/>
          </a:prstGeom>
        </p:spPr>
      </p:pic>
      <p:pic>
        <p:nvPicPr>
          <p:cNvPr id="7" name="Picture 6">
            <a:extLst>
              <a:ext uri="{FF2B5EF4-FFF2-40B4-BE49-F238E27FC236}">
                <a16:creationId xmlns:a16="http://schemas.microsoft.com/office/drawing/2014/main" id="{C73E8A5A-A498-337F-76EF-C5A4EC2E24C6}"/>
              </a:ext>
            </a:extLst>
          </p:cNvPr>
          <p:cNvPicPr>
            <a:picLocks noChangeAspect="1"/>
          </p:cNvPicPr>
          <p:nvPr/>
        </p:nvPicPr>
        <p:blipFill>
          <a:blip r:embed="rId3"/>
          <a:srcRect l="9648" t="12808" r="9495" b="20525"/>
          <a:stretch>
            <a:fillRect/>
          </a:stretch>
        </p:blipFill>
        <p:spPr>
          <a:xfrm>
            <a:off x="7364595" y="4694293"/>
            <a:ext cx="2566850" cy="914399"/>
          </a:xfrm>
          <a:prstGeom prst="rect">
            <a:avLst/>
          </a:prstGeom>
        </p:spPr>
      </p:pic>
    </p:spTree>
    <p:extLst>
      <p:ext uri="{BB962C8B-B14F-4D97-AF65-F5344CB8AC3E}">
        <p14:creationId xmlns:p14="http://schemas.microsoft.com/office/powerpoint/2010/main" val="98829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9DAD-6C2F-0933-4517-F065A2313E81}"/>
              </a:ext>
            </a:extLst>
          </p:cNvPr>
          <p:cNvSpPr>
            <a:spLocks noGrp="1"/>
          </p:cNvSpPr>
          <p:nvPr>
            <p:ph type="title"/>
          </p:nvPr>
        </p:nvSpPr>
        <p:spPr/>
        <p:txBody>
          <a:bodyPr/>
          <a:lstStyle/>
          <a:p>
            <a:r>
              <a:rPr lang="en-US" dirty="0"/>
              <a:t>Bayes Risk Minimization</a:t>
            </a:r>
          </a:p>
        </p:txBody>
      </p:sp>
      <p:sp>
        <p:nvSpPr>
          <p:cNvPr id="3" name="Content Placeholder 2">
            <a:extLst>
              <a:ext uri="{FF2B5EF4-FFF2-40B4-BE49-F238E27FC236}">
                <a16:creationId xmlns:a16="http://schemas.microsoft.com/office/drawing/2014/main" id="{6C987F7D-D635-4775-DCCB-CF3343A43BA7}"/>
              </a:ext>
            </a:extLst>
          </p:cNvPr>
          <p:cNvSpPr>
            <a:spLocks noGrp="1"/>
          </p:cNvSpPr>
          <p:nvPr>
            <p:ph idx="1"/>
          </p:nvPr>
        </p:nvSpPr>
        <p:spPr/>
        <p:txBody>
          <a:bodyPr/>
          <a:lstStyle/>
          <a:p>
            <a:pPr marL="0" indent="0">
              <a:buNone/>
            </a:pPr>
            <a:r>
              <a:rPr lang="en-US" dirty="0"/>
              <a:t>Let </a:t>
            </a:r>
            <a:r>
              <a:rPr lang="en-US" i="1" dirty="0">
                <a:latin typeface="CMU Serif" panose="02000603000000000000" pitchFamily="2" charset="0"/>
                <a:ea typeface="CMU Serif" panose="02000603000000000000" pitchFamily="2" charset="0"/>
                <a:cs typeface="CMU Serif" panose="02000603000000000000" pitchFamily="2" charset="0"/>
              </a:rPr>
              <a:t>X</a:t>
            </a:r>
            <a:r>
              <a:rPr lang="en-US" dirty="0"/>
              <a:t> be a random variable with a given probability distribution. An optimal linear autoencoder is given by</a:t>
            </a:r>
          </a:p>
          <a:p>
            <a:pPr marL="0" indent="0">
              <a:buNone/>
            </a:pPr>
            <a:endParaRPr lang="en-US" sz="2400" dirty="0"/>
          </a:p>
          <a:p>
            <a:pPr marL="0" indent="0">
              <a:buNone/>
            </a:pPr>
            <a:endParaRPr lang="en-US" sz="2400" dirty="0"/>
          </a:p>
          <a:p>
            <a:pPr marL="0" indent="0">
              <a:buNone/>
            </a:pPr>
            <a:r>
              <a:rPr lang="en-US" dirty="0"/>
              <a:t>which simplifies to </a:t>
            </a:r>
          </a:p>
        </p:txBody>
      </p:sp>
      <p:sp>
        <p:nvSpPr>
          <p:cNvPr id="4" name="Slide Number Placeholder 3">
            <a:extLst>
              <a:ext uri="{FF2B5EF4-FFF2-40B4-BE49-F238E27FC236}">
                <a16:creationId xmlns:a16="http://schemas.microsoft.com/office/drawing/2014/main" id="{564CC22E-707E-A36D-CD5A-76D3B47A815F}"/>
              </a:ext>
            </a:extLst>
          </p:cNvPr>
          <p:cNvSpPr>
            <a:spLocks noGrp="1"/>
          </p:cNvSpPr>
          <p:nvPr>
            <p:ph type="sldNum" sz="quarter" idx="12"/>
          </p:nvPr>
        </p:nvSpPr>
        <p:spPr/>
        <p:txBody>
          <a:bodyPr/>
          <a:lstStyle/>
          <a:p>
            <a:fld id="{6113E31D-E2AB-40D1-8B51-AFA5AFEF393A}" type="slidenum">
              <a:rPr lang="en-US" smtClean="0"/>
              <a:pPr/>
              <a:t>10</a:t>
            </a:fld>
            <a:endParaRPr lang="en-US" dirty="0"/>
          </a:p>
        </p:txBody>
      </p:sp>
      <p:pic>
        <p:nvPicPr>
          <p:cNvPr id="6" name="Picture 5" descr="\documentclass{article}&#10;\usepackage{amsmath}&#10;\usepackage{amssymb}&#10;\usepackage{amsfonts}&#10;\pagestyle{empty}&#10;\DeclareMathOperator*{\argmin}{arg\,min}&#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begin{document}&#10;&#10;$$(\widehat\bfE,\widehat\bfD)=\argmin_{\bfE,\bfD} \bbE \| \bfD\bfE X - X\|_2^2,$$&#10;&#10;\end{document}" title="IguanaTex Picture Display">
            <a:extLst>
              <a:ext uri="{FF2B5EF4-FFF2-40B4-BE49-F238E27FC236}">
                <a16:creationId xmlns:a16="http://schemas.microsoft.com/office/drawing/2014/main" id="{36BC4BE0-96DE-B60F-08C3-4D234A3B7279}"/>
              </a:ext>
            </a:extLst>
          </p:cNvPr>
          <p:cNvPicPr>
            <a:picLocks noChangeAspect="1"/>
          </p:cNvPicPr>
          <p:nvPr>
            <p:custDataLst>
              <p:tags r:id="rId1"/>
            </p:custDataLst>
          </p:nvPr>
        </p:nvPicPr>
        <p:blipFill>
          <a:blip r:embed="rId4"/>
          <a:stretch>
            <a:fillRect/>
          </a:stretch>
        </p:blipFill>
        <p:spPr>
          <a:xfrm>
            <a:off x="3528529" y="2631440"/>
            <a:ext cx="5134935" cy="701867"/>
          </a:xfrm>
          <a:prstGeom prst="rect">
            <a:avLst/>
          </a:prstGeom>
        </p:spPr>
      </p:pic>
      <p:pic>
        <p:nvPicPr>
          <p:cNvPr id="24" name="Picture 23"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10;\begin{document}&#10;&#10;$$\widehat\bfY=\argmin_{\rank(\bfY)&lt;r_\bfx} \bbE \|\bfY X - X\|_2^2 = \bbE\|(\bfY-\bfI)X\|_2^2$$&#10;&#10;\end{document}" title="IguanaTex Picture Display">
            <a:extLst>
              <a:ext uri="{FF2B5EF4-FFF2-40B4-BE49-F238E27FC236}">
                <a16:creationId xmlns:a16="http://schemas.microsoft.com/office/drawing/2014/main" id="{9A89CA54-10EC-5B87-FC74-E20374B853C9}"/>
              </a:ext>
            </a:extLst>
          </p:cNvPr>
          <p:cNvPicPr>
            <a:picLocks noChangeAspect="1"/>
          </p:cNvPicPr>
          <p:nvPr>
            <p:custDataLst>
              <p:tags r:id="rId2"/>
            </p:custDataLst>
          </p:nvPr>
        </p:nvPicPr>
        <p:blipFill>
          <a:blip r:embed="rId5"/>
          <a:stretch>
            <a:fillRect/>
          </a:stretch>
        </p:blipFill>
        <p:spPr>
          <a:xfrm>
            <a:off x="1974398" y="4338221"/>
            <a:ext cx="8243198" cy="833828"/>
          </a:xfrm>
          <a:prstGeom prst="rect">
            <a:avLst/>
          </a:prstGeom>
        </p:spPr>
      </p:pic>
    </p:spTree>
    <p:extLst>
      <p:ext uri="{BB962C8B-B14F-4D97-AF65-F5344CB8AC3E}">
        <p14:creationId xmlns:p14="http://schemas.microsoft.com/office/powerpoint/2010/main" val="407569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C7F8-E648-9EE1-911F-2BE81EB62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BE0C8-3488-3744-1502-3B8370A81B8C}"/>
              </a:ext>
            </a:extLst>
          </p:cNvPr>
          <p:cNvSpPr>
            <a:spLocks noGrp="1"/>
          </p:cNvSpPr>
          <p:nvPr>
            <p:ph type="title"/>
          </p:nvPr>
        </p:nvSpPr>
        <p:spPr/>
        <p:txBody>
          <a:bodyPr/>
          <a:lstStyle/>
          <a:p>
            <a:r>
              <a:rPr lang="en-US" dirty="0"/>
              <a:t>Bayes Risk Minimization</a:t>
            </a:r>
          </a:p>
        </p:txBody>
      </p:sp>
      <p:sp>
        <p:nvSpPr>
          <p:cNvPr id="3" name="Content Placeholder 2">
            <a:extLst>
              <a:ext uri="{FF2B5EF4-FFF2-40B4-BE49-F238E27FC236}">
                <a16:creationId xmlns:a16="http://schemas.microsoft.com/office/drawing/2014/main" id="{2024487E-368F-2686-FD46-E08E765D3136}"/>
              </a:ext>
            </a:extLst>
          </p:cNvPr>
          <p:cNvSpPr>
            <a:spLocks noGrp="1"/>
          </p:cNvSpPr>
          <p:nvPr>
            <p:ph idx="1"/>
          </p:nvPr>
        </p:nvSpPr>
        <p:spPr/>
        <p:txBody>
          <a:bodyPr/>
          <a:lstStyle/>
          <a:p>
            <a:pPr marL="0" indent="0">
              <a:buNone/>
            </a:pPr>
            <a:r>
              <a:rPr lang="en-US" dirty="0"/>
              <a:t>Given that </a:t>
            </a:r>
            <a:r>
              <a:rPr lang="en-US" i="1" dirty="0">
                <a:latin typeface="CMU Serif" panose="02000603000000000000" pitchFamily="2" charset="0"/>
                <a:ea typeface="CMU Serif" panose="02000603000000000000" pitchFamily="2" charset="0"/>
                <a:cs typeface="CMU Serif" panose="02000603000000000000" pitchFamily="2" charset="0"/>
              </a:rPr>
              <a:t>X</a:t>
            </a:r>
            <a:r>
              <a:rPr lang="en-US" dirty="0"/>
              <a:t> has symmetric positive definite second moment</a:t>
            </a:r>
          </a:p>
          <a:p>
            <a:pPr marL="0" indent="0">
              <a:buNone/>
            </a:pPr>
            <a:endParaRPr lang="en-US" dirty="0"/>
          </a:p>
          <a:p>
            <a:pPr marL="0" indent="0">
              <a:buNone/>
            </a:pPr>
            <a:endParaRPr lang="en-US" dirty="0"/>
          </a:p>
          <a:p>
            <a:pPr marL="0" indent="0">
              <a:buNone/>
            </a:pPr>
            <a:r>
              <a:rPr lang="en-US" dirty="0"/>
              <a:t>then we can reformulate the optimization problem</a:t>
            </a:r>
          </a:p>
        </p:txBody>
      </p:sp>
      <p:sp>
        <p:nvSpPr>
          <p:cNvPr id="4" name="Slide Number Placeholder 3">
            <a:extLst>
              <a:ext uri="{FF2B5EF4-FFF2-40B4-BE49-F238E27FC236}">
                <a16:creationId xmlns:a16="http://schemas.microsoft.com/office/drawing/2014/main" id="{3B056FFC-799F-5BC8-1F53-03D7582B2183}"/>
              </a:ext>
            </a:extLst>
          </p:cNvPr>
          <p:cNvSpPr>
            <a:spLocks noGrp="1"/>
          </p:cNvSpPr>
          <p:nvPr>
            <p:ph type="sldNum" sz="quarter" idx="12"/>
          </p:nvPr>
        </p:nvSpPr>
        <p:spPr/>
        <p:txBody>
          <a:bodyPr/>
          <a:lstStyle/>
          <a:p>
            <a:fld id="{6113E31D-E2AB-40D1-8B51-AFA5AFEF393A}" type="slidenum">
              <a:rPr lang="en-US" smtClean="0"/>
              <a:pPr/>
              <a:t>11</a:t>
            </a:fld>
            <a:endParaRPr lang="en-US" dirty="0"/>
          </a:p>
        </p:txBody>
      </p:sp>
      <p:pic>
        <p:nvPicPr>
          <p:cNvPr id="6" name="Picture 5"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bE XX\t = \bfGamma = \bfL\bfL\t,$$&#10;&#10;\end{document}" title="IguanaTex Picture Display">
            <a:extLst>
              <a:ext uri="{FF2B5EF4-FFF2-40B4-BE49-F238E27FC236}">
                <a16:creationId xmlns:a16="http://schemas.microsoft.com/office/drawing/2014/main" id="{6B896455-3867-E36E-99E3-5762DDA83490}"/>
              </a:ext>
            </a:extLst>
          </p:cNvPr>
          <p:cNvPicPr>
            <a:picLocks noChangeAspect="1"/>
          </p:cNvPicPr>
          <p:nvPr>
            <p:custDataLst>
              <p:tags r:id="rId1"/>
            </p:custDataLst>
          </p:nvPr>
        </p:nvPicPr>
        <p:blipFill>
          <a:blip r:embed="rId6"/>
          <a:stretch>
            <a:fillRect/>
          </a:stretch>
        </p:blipFill>
        <p:spPr>
          <a:xfrm>
            <a:off x="4598397" y="2338386"/>
            <a:ext cx="3104001" cy="388267"/>
          </a:xfrm>
          <a:prstGeom prst="rect">
            <a:avLst/>
          </a:prstGeom>
        </p:spPr>
      </p:pic>
      <p:pic>
        <p:nvPicPr>
          <p:cNvPr id="31" name="Picture 30"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egin{align*} &#10;\bbE \|{(\bfY-\bfI) X}\|_2^2&#10;&amp;= \bbE  \trace{X\t (\bfY-\bfI)\t (\bfY-\bfI) X } = \bbE  \trace{(\bfY-\bfI)\t(\bfY-\bfI) X X\t}\\&#10;\end{align*}&#10;\end{document}" title="IguanaTex Picture Display">
            <a:extLst>
              <a:ext uri="{FF2B5EF4-FFF2-40B4-BE49-F238E27FC236}">
                <a16:creationId xmlns:a16="http://schemas.microsoft.com/office/drawing/2014/main" id="{EDB9BA14-FE61-4DF5-B167-AE321706834D}"/>
              </a:ext>
            </a:extLst>
          </p:cNvPr>
          <p:cNvPicPr>
            <a:picLocks noChangeAspect="1"/>
          </p:cNvPicPr>
          <p:nvPr>
            <p:custDataLst>
              <p:tags r:id="rId2"/>
            </p:custDataLst>
          </p:nvPr>
        </p:nvPicPr>
        <p:blipFill>
          <a:blip r:embed="rId7"/>
          <a:stretch>
            <a:fillRect/>
          </a:stretch>
        </p:blipFill>
        <p:spPr>
          <a:xfrm>
            <a:off x="1219197" y="3871685"/>
            <a:ext cx="9753600" cy="351086"/>
          </a:xfrm>
          <a:prstGeom prst="rect">
            <a:avLst/>
          </a:prstGeom>
        </p:spPr>
      </p:pic>
      <p:pic>
        <p:nvPicPr>
          <p:cNvPr id="22" name="Picture 21"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10;\begin{document}&#10;&#10;$$\widehat\bfY=\argmin_{\rank(\bfY)&lt;r_\bfx} \bbE \|\bfY X - X\|_2^2 = \|(\bfY-\bfI)\bfL\|_{\rm F}^2$$&#10;&#10;\end{document}" title="IguanaTex Picture Display">
            <a:extLst>
              <a:ext uri="{FF2B5EF4-FFF2-40B4-BE49-F238E27FC236}">
                <a16:creationId xmlns:a16="http://schemas.microsoft.com/office/drawing/2014/main" id="{447AC895-AB7A-C2C1-82EE-91E5D3836C9D}"/>
              </a:ext>
            </a:extLst>
          </p:cNvPr>
          <p:cNvPicPr>
            <a:picLocks noChangeAspect="1"/>
          </p:cNvPicPr>
          <p:nvPr>
            <p:custDataLst>
              <p:tags r:id="rId3"/>
            </p:custDataLst>
          </p:nvPr>
        </p:nvPicPr>
        <p:blipFill>
          <a:blip r:embed="rId8"/>
          <a:stretch>
            <a:fillRect/>
          </a:stretch>
        </p:blipFill>
        <p:spPr>
          <a:xfrm>
            <a:off x="2866786" y="5317361"/>
            <a:ext cx="6458421" cy="678372"/>
          </a:xfrm>
          <a:prstGeom prst="rect">
            <a:avLst/>
          </a:prstGeom>
        </p:spPr>
      </p:pic>
      <p:pic>
        <p:nvPicPr>
          <p:cNvPr id="27" name="Picture 26"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trace{(\bfY-\bfI)\t (\bfY-\bfI) \bfGamma }&#10;= \|{ (\bfY-\bfI) \bfL }\|_{\rm F}^2$$&#10;&#10;\end{document}" title="IguanaTex Picture Display">
            <a:extLst>
              <a:ext uri="{FF2B5EF4-FFF2-40B4-BE49-F238E27FC236}">
                <a16:creationId xmlns:a16="http://schemas.microsoft.com/office/drawing/2014/main" id="{D811C72E-7DC4-325F-3F05-1AA3C7C14923}"/>
              </a:ext>
            </a:extLst>
          </p:cNvPr>
          <p:cNvPicPr>
            <a:picLocks noChangeAspect="1"/>
          </p:cNvPicPr>
          <p:nvPr>
            <p:custDataLst>
              <p:tags r:id="rId4"/>
            </p:custDataLst>
          </p:nvPr>
        </p:nvPicPr>
        <p:blipFill>
          <a:blip r:embed="rId9"/>
          <a:stretch>
            <a:fillRect/>
          </a:stretch>
        </p:blipFill>
        <p:spPr>
          <a:xfrm>
            <a:off x="3249198" y="4378157"/>
            <a:ext cx="5102321" cy="347472"/>
          </a:xfrm>
          <a:prstGeom prst="rect">
            <a:avLst/>
          </a:prstGeom>
        </p:spPr>
      </p:pic>
    </p:spTree>
    <p:extLst>
      <p:ext uri="{BB962C8B-B14F-4D97-AF65-F5344CB8AC3E}">
        <p14:creationId xmlns:p14="http://schemas.microsoft.com/office/powerpoint/2010/main" val="206957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8E08-B48F-71D4-403A-A2FC6AAE516B}"/>
              </a:ext>
            </a:extLst>
          </p:cNvPr>
          <p:cNvSpPr>
            <a:spLocks noGrp="1"/>
          </p:cNvSpPr>
          <p:nvPr>
            <p:ph type="title"/>
          </p:nvPr>
        </p:nvSpPr>
        <p:spPr/>
        <p:txBody>
          <a:bodyPr/>
          <a:lstStyle/>
          <a:p>
            <a:r>
              <a:rPr lang="en-US" dirty="0"/>
              <a:t>Bayes Risk Minimization</a:t>
            </a:r>
          </a:p>
        </p:txBody>
      </p:sp>
      <p:sp>
        <p:nvSpPr>
          <p:cNvPr id="3" name="Content Placeholder 2">
            <a:extLst>
              <a:ext uri="{FF2B5EF4-FFF2-40B4-BE49-F238E27FC236}">
                <a16:creationId xmlns:a16="http://schemas.microsoft.com/office/drawing/2014/main" id="{0A664F8F-FDFC-0EB6-D47D-BDCB4B7038E1}"/>
              </a:ext>
            </a:extLst>
          </p:cNvPr>
          <p:cNvSpPr>
            <a:spLocks noGrp="1"/>
          </p:cNvSpPr>
          <p:nvPr>
            <p:ph sz="half" idx="4294967295"/>
          </p:nvPr>
        </p:nvSpPr>
        <p:spPr>
          <a:xfrm>
            <a:off x="746759" y="2258170"/>
            <a:ext cx="10698480" cy="3910941"/>
          </a:xfrm>
        </p:spPr>
        <p:txBody>
          <a:bodyPr>
            <a:normAutofit/>
          </a:bodyPr>
          <a:lstStyle/>
          <a:p>
            <a:pPr marL="0" indent="0">
              <a:buNone/>
            </a:pPr>
            <a:r>
              <a:rPr lang="en-US" sz="2600" dirty="0"/>
              <a:t>Let matrix </a:t>
            </a:r>
            <a:r>
              <a:rPr lang="en-US" sz="2600" b="1" dirty="0">
                <a:latin typeface="CMU Serif" panose="02000603000000000000" pitchFamily="2" charset="0"/>
                <a:ea typeface="CMU Serif" panose="02000603000000000000" pitchFamily="2" charset="0"/>
                <a:cs typeface="CMU Serif" panose="02000603000000000000" pitchFamily="2" charset="0"/>
              </a:rPr>
              <a:t>      </a:t>
            </a:r>
            <a:r>
              <a:rPr lang="en-US" sz="2600" i="1" dirty="0"/>
              <a:t> </a:t>
            </a:r>
            <a:r>
              <a:rPr lang="en-US" sz="2600" dirty="0"/>
              <a:t>      have full rank with SVD given by </a:t>
            </a:r>
            <a:r>
              <a:rPr lang="en-US" sz="2600" b="1" dirty="0">
                <a:latin typeface="CMU Serif" panose="02000603000000000000" pitchFamily="2" charset="0"/>
                <a:ea typeface="CMU Serif" panose="02000603000000000000" pitchFamily="2" charset="0"/>
                <a:cs typeface="CMU Serif" panose="02000603000000000000" pitchFamily="2" charset="0"/>
              </a:rPr>
              <a:t>		      </a:t>
            </a:r>
            <a:r>
              <a:rPr lang="en-US" sz="2600" dirty="0">
                <a:latin typeface="CMU Serif" panose="02000603000000000000" pitchFamily="2" charset="0"/>
                <a:ea typeface="CMU Serif" panose="02000603000000000000" pitchFamily="2" charset="0"/>
                <a:cs typeface="CMU Serif" panose="02000603000000000000" pitchFamily="2" charset="0"/>
              </a:rPr>
              <a:t>.</a:t>
            </a:r>
            <a:endParaRPr lang="en-US" sz="2600" dirty="0"/>
          </a:p>
          <a:p>
            <a:pPr marL="0" indent="0">
              <a:buNone/>
            </a:pPr>
            <a:r>
              <a:rPr lang="en-US" sz="2600" dirty="0"/>
              <a:t>Then,</a:t>
            </a:r>
          </a:p>
          <a:p>
            <a:pPr marL="0" indent="0">
              <a:buNone/>
            </a:pPr>
            <a:r>
              <a:rPr lang="en-US" sz="1200" i="1" dirty="0"/>
              <a:t> </a:t>
            </a:r>
            <a:endParaRPr lang="en-US" sz="1400" i="1" dirty="0"/>
          </a:p>
          <a:p>
            <a:pPr marL="0" indent="0">
              <a:buNone/>
            </a:pPr>
            <a:r>
              <a:rPr lang="en-US" sz="2600" dirty="0"/>
              <a:t>where </a:t>
            </a:r>
            <a:r>
              <a:rPr lang="en-US" sz="2600" b="1" dirty="0"/>
              <a:t>  </a:t>
            </a:r>
            <a:r>
              <a:rPr lang="en-US" sz="2600" dirty="0"/>
              <a:t>      contains the first </a:t>
            </a:r>
            <a:r>
              <a:rPr lang="en-US" sz="2600" i="1" dirty="0" err="1">
                <a:latin typeface="CMU Serif" panose="02000603000000000000" pitchFamily="2" charset="0"/>
                <a:ea typeface="CMU Serif" panose="02000603000000000000" pitchFamily="2" charset="0"/>
                <a:cs typeface="CMU Serif" panose="02000603000000000000" pitchFamily="2" charset="0"/>
              </a:rPr>
              <a:t>r</a:t>
            </a:r>
            <a:r>
              <a:rPr lang="en-US" sz="2600" b="1" baseline="-25000" dirty="0" err="1">
                <a:latin typeface="CMU Serif" panose="02000603000000000000" pitchFamily="2" charset="0"/>
                <a:ea typeface="CMU Serif" panose="02000603000000000000" pitchFamily="2" charset="0"/>
                <a:cs typeface="CMU Serif" panose="02000603000000000000" pitchFamily="2" charset="0"/>
              </a:rPr>
              <a:t>x</a:t>
            </a:r>
            <a:r>
              <a:rPr lang="en-US" sz="2600" dirty="0"/>
              <a:t> columns of orthogonal matrix      , is a solution to the minimization problem</a:t>
            </a:r>
          </a:p>
          <a:p>
            <a:pPr marL="0" indent="0">
              <a:buNone/>
            </a:pPr>
            <a:endParaRPr lang="en-US" sz="2000" dirty="0"/>
          </a:p>
          <a:p>
            <a:pPr marL="0" indent="0">
              <a:buNone/>
            </a:pPr>
            <a:r>
              <a:rPr lang="en-US" sz="2000" dirty="0"/>
              <a:t>  </a:t>
            </a:r>
          </a:p>
          <a:p>
            <a:pPr marL="0" indent="0">
              <a:buNone/>
            </a:pPr>
            <a:r>
              <a:rPr lang="en-US" sz="2600" dirty="0"/>
              <a:t>having minimal        . This solution is unique if and only if either           or      	      and                          .</a:t>
            </a:r>
          </a:p>
        </p:txBody>
      </p:sp>
      <p:sp>
        <p:nvSpPr>
          <p:cNvPr id="4" name="Slide Number Placeholder 3">
            <a:extLst>
              <a:ext uri="{FF2B5EF4-FFF2-40B4-BE49-F238E27FC236}">
                <a16:creationId xmlns:a16="http://schemas.microsoft.com/office/drawing/2014/main" id="{A9C538E3-4C10-A07C-C5E3-1CEC3A0E0220}"/>
              </a:ext>
            </a:extLst>
          </p:cNvPr>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8" name="Picture 7"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L \in \bbR^{n\times n}$$&#10;&#10;\end{document}" title="IguanaTex Picture Display">
            <a:extLst>
              <a:ext uri="{FF2B5EF4-FFF2-40B4-BE49-F238E27FC236}">
                <a16:creationId xmlns:a16="http://schemas.microsoft.com/office/drawing/2014/main" id="{575C34D1-CB11-C6B5-5293-D98862FD0074}"/>
              </a:ext>
            </a:extLst>
          </p:cNvPr>
          <p:cNvPicPr>
            <a:picLocks noChangeAspect="1"/>
          </p:cNvPicPr>
          <p:nvPr>
            <p:custDataLst>
              <p:tags r:id="rId1"/>
            </p:custDataLst>
          </p:nvPr>
        </p:nvPicPr>
        <p:blipFill>
          <a:blip r:embed="rId12"/>
          <a:stretch>
            <a:fillRect/>
          </a:stretch>
        </p:blipFill>
        <p:spPr>
          <a:xfrm>
            <a:off x="2396069" y="2303891"/>
            <a:ext cx="1374781" cy="269409"/>
          </a:xfrm>
          <a:prstGeom prst="rect">
            <a:avLst/>
          </a:prstGeom>
        </p:spPr>
      </p:pic>
      <p:pic>
        <p:nvPicPr>
          <p:cNvPr id="10" name="Picture 9"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L=\bfU_\bfL \bfSigma_\bfL \bfV_\bfL\t$$&#10;&#10;\end{document}" title="IguanaTex Picture Display">
            <a:extLst>
              <a:ext uri="{FF2B5EF4-FFF2-40B4-BE49-F238E27FC236}">
                <a16:creationId xmlns:a16="http://schemas.microsoft.com/office/drawing/2014/main" id="{3683CD55-A907-D73C-8AC7-605BD876904D}"/>
              </a:ext>
            </a:extLst>
          </p:cNvPr>
          <p:cNvPicPr>
            <a:picLocks noChangeAspect="1"/>
          </p:cNvPicPr>
          <p:nvPr>
            <p:custDataLst>
              <p:tags r:id="rId2"/>
            </p:custDataLst>
          </p:nvPr>
        </p:nvPicPr>
        <p:blipFill>
          <a:blip r:embed="rId13"/>
          <a:stretch>
            <a:fillRect/>
          </a:stretch>
        </p:blipFill>
        <p:spPr>
          <a:xfrm>
            <a:off x="8645435" y="2262362"/>
            <a:ext cx="2085943" cy="378362"/>
          </a:xfrm>
          <a:prstGeom prst="rect">
            <a:avLst/>
          </a:prstGeom>
        </p:spPr>
      </p:pic>
      <p:pic>
        <p:nvPicPr>
          <p:cNvPr id="19" name="Picture 18"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 = \bfU_{\bfL,r_\bfx}\bfU_{\bfL,r_\bfx}\t,$$&#10;&#10;\end{document}" title="IguanaTex Picture Display">
            <a:extLst>
              <a:ext uri="{FF2B5EF4-FFF2-40B4-BE49-F238E27FC236}">
                <a16:creationId xmlns:a16="http://schemas.microsoft.com/office/drawing/2014/main" id="{FD3B6695-4EAA-8BF6-D8AC-5CC1D501B179}"/>
              </a:ext>
            </a:extLst>
          </p:cNvPr>
          <p:cNvPicPr>
            <a:picLocks noChangeAspect="1"/>
          </p:cNvPicPr>
          <p:nvPr>
            <p:custDataLst>
              <p:tags r:id="rId3"/>
            </p:custDataLst>
          </p:nvPr>
        </p:nvPicPr>
        <p:blipFill>
          <a:blip r:embed="rId14"/>
          <a:stretch>
            <a:fillRect/>
          </a:stretch>
        </p:blipFill>
        <p:spPr>
          <a:xfrm>
            <a:off x="4828799" y="2897693"/>
            <a:ext cx="2649600" cy="490667"/>
          </a:xfrm>
          <a:prstGeom prst="rect">
            <a:avLst/>
          </a:prstGeom>
        </p:spPr>
      </p:pic>
      <p:pic>
        <p:nvPicPr>
          <p:cNvPr id="14" name="Picture 13"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U_{\bfL,r_\bfx}$$&#10;&#10;\end{document}" title="IguanaTex Picture Display">
            <a:extLst>
              <a:ext uri="{FF2B5EF4-FFF2-40B4-BE49-F238E27FC236}">
                <a16:creationId xmlns:a16="http://schemas.microsoft.com/office/drawing/2014/main" id="{8375CEC2-0CF7-63CD-30B9-A63B6FF273D2}"/>
              </a:ext>
            </a:extLst>
          </p:cNvPr>
          <p:cNvPicPr>
            <a:picLocks noChangeAspect="1"/>
          </p:cNvPicPr>
          <p:nvPr>
            <p:custDataLst>
              <p:tags r:id="rId4"/>
            </p:custDataLst>
          </p:nvPr>
        </p:nvPicPr>
        <p:blipFill>
          <a:blip r:embed="rId15"/>
          <a:stretch>
            <a:fillRect/>
          </a:stretch>
        </p:blipFill>
        <p:spPr>
          <a:xfrm>
            <a:off x="1783927" y="3568700"/>
            <a:ext cx="780495" cy="320914"/>
          </a:xfrm>
          <a:prstGeom prst="rect">
            <a:avLst/>
          </a:prstGeom>
        </p:spPr>
      </p:pic>
      <p:pic>
        <p:nvPicPr>
          <p:cNvPr id="17" name="Picture 16"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U_{\bfL}$$&#10;&#10;\end{document}" title="IguanaTex Picture Display">
            <a:extLst>
              <a:ext uri="{FF2B5EF4-FFF2-40B4-BE49-F238E27FC236}">
                <a16:creationId xmlns:a16="http://schemas.microsoft.com/office/drawing/2014/main" id="{BE7CC4AA-CA46-7351-CC6F-2B14FAF36354}"/>
              </a:ext>
            </a:extLst>
          </p:cNvPr>
          <p:cNvPicPr>
            <a:picLocks noChangeAspect="1"/>
          </p:cNvPicPr>
          <p:nvPr>
            <p:custDataLst>
              <p:tags r:id="rId5"/>
            </p:custDataLst>
          </p:nvPr>
        </p:nvPicPr>
        <p:blipFill>
          <a:blip r:embed="rId16"/>
          <a:stretch>
            <a:fillRect/>
          </a:stretch>
        </p:blipFill>
        <p:spPr>
          <a:xfrm>
            <a:off x="9688407" y="3568700"/>
            <a:ext cx="445714" cy="275352"/>
          </a:xfrm>
          <a:prstGeom prst="rect">
            <a:avLst/>
          </a:prstGeom>
        </p:spPr>
      </p:pic>
      <p:pic>
        <p:nvPicPr>
          <p:cNvPr id="25" name="Picture 24"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min_{\rank(\bfY)\leq r_\bfx}\|\bfY\bfL-\bfL\|_{\rm F}^2$$&#10;&#10;\end{document}" title="IguanaTex Picture Display">
            <a:extLst>
              <a:ext uri="{FF2B5EF4-FFF2-40B4-BE49-F238E27FC236}">
                <a16:creationId xmlns:a16="http://schemas.microsoft.com/office/drawing/2014/main" id="{E0E38E9C-6E2B-3647-1920-8F7FBF472E18}"/>
              </a:ext>
            </a:extLst>
          </p:cNvPr>
          <p:cNvPicPr>
            <a:picLocks noChangeAspect="1"/>
          </p:cNvPicPr>
          <p:nvPr>
            <p:custDataLst>
              <p:tags r:id="rId6"/>
            </p:custDataLst>
          </p:nvPr>
        </p:nvPicPr>
        <p:blipFill>
          <a:blip r:embed="rId17"/>
          <a:stretch>
            <a:fillRect/>
          </a:stretch>
        </p:blipFill>
        <p:spPr>
          <a:xfrm>
            <a:off x="4601523" y="4400057"/>
            <a:ext cx="3104152" cy="574476"/>
          </a:xfrm>
          <a:prstGeom prst="rect">
            <a:avLst/>
          </a:prstGeom>
        </p:spPr>
      </p:pic>
      <p:pic>
        <p:nvPicPr>
          <p:cNvPr id="27" name="Picture 26"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Y\|_{\rm F}^2$$&#10;&#10;\end{document}" title="IguanaTex Picture Display">
            <a:extLst>
              <a:ext uri="{FF2B5EF4-FFF2-40B4-BE49-F238E27FC236}">
                <a16:creationId xmlns:a16="http://schemas.microsoft.com/office/drawing/2014/main" id="{09CD6CED-F800-9396-3B36-46DC28191899}"/>
              </a:ext>
            </a:extLst>
          </p:cNvPr>
          <p:cNvPicPr>
            <a:picLocks noChangeAspect="1"/>
          </p:cNvPicPr>
          <p:nvPr>
            <p:custDataLst>
              <p:tags r:id="rId7"/>
            </p:custDataLst>
          </p:nvPr>
        </p:nvPicPr>
        <p:blipFill>
          <a:blip r:embed="rId18"/>
          <a:stretch>
            <a:fillRect/>
          </a:stretch>
        </p:blipFill>
        <p:spPr>
          <a:xfrm>
            <a:off x="3083459" y="5110481"/>
            <a:ext cx="740876" cy="372419"/>
          </a:xfrm>
          <a:prstGeom prst="rect">
            <a:avLst/>
          </a:prstGeom>
        </p:spPr>
      </p:pic>
      <p:pic>
        <p:nvPicPr>
          <p:cNvPr id="29" name="Picture 28"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r_\bfx\geq n$$&#10;&#10;\end{document}" title="IguanaTex Picture Display">
            <a:extLst>
              <a:ext uri="{FF2B5EF4-FFF2-40B4-BE49-F238E27FC236}">
                <a16:creationId xmlns:a16="http://schemas.microsoft.com/office/drawing/2014/main" id="{CB80B807-826B-E536-90C6-110C28C22761}"/>
              </a:ext>
            </a:extLst>
          </p:cNvPr>
          <p:cNvPicPr>
            <a:picLocks noChangeAspect="1"/>
          </p:cNvPicPr>
          <p:nvPr>
            <p:custDataLst>
              <p:tags r:id="rId8"/>
            </p:custDataLst>
          </p:nvPr>
        </p:nvPicPr>
        <p:blipFill>
          <a:blip r:embed="rId19"/>
          <a:stretch>
            <a:fillRect/>
          </a:stretch>
        </p:blipFill>
        <p:spPr>
          <a:xfrm>
            <a:off x="10014050" y="5223395"/>
            <a:ext cx="940952" cy="259505"/>
          </a:xfrm>
          <a:prstGeom prst="rect">
            <a:avLst/>
          </a:prstGeom>
        </p:spPr>
      </p:pic>
      <p:pic>
        <p:nvPicPr>
          <p:cNvPr id="31" name="Picture 30"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1\leq r &lt;n$$&#10;&#10;\end{document}" title="IguanaTex Picture Display">
            <a:extLst>
              <a:ext uri="{FF2B5EF4-FFF2-40B4-BE49-F238E27FC236}">
                <a16:creationId xmlns:a16="http://schemas.microsoft.com/office/drawing/2014/main" id="{51D4A24C-D72F-81D4-1934-AA058287CD07}"/>
              </a:ext>
            </a:extLst>
          </p:cNvPr>
          <p:cNvPicPr>
            <a:picLocks noChangeAspect="1"/>
          </p:cNvPicPr>
          <p:nvPr>
            <p:custDataLst>
              <p:tags r:id="rId9"/>
            </p:custDataLst>
          </p:nvPr>
        </p:nvPicPr>
        <p:blipFill>
          <a:blip r:embed="rId20"/>
          <a:stretch>
            <a:fillRect/>
          </a:stretch>
        </p:blipFill>
        <p:spPr>
          <a:xfrm>
            <a:off x="864475" y="5596181"/>
            <a:ext cx="1358933" cy="263467"/>
          </a:xfrm>
          <a:prstGeom prst="rect">
            <a:avLst/>
          </a:prstGeom>
        </p:spPr>
      </p:pic>
      <p:pic>
        <p:nvPicPr>
          <p:cNvPr id="33" name="Picture 32"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sigma_{r_\bfx}(\bfL)&gt;\sigma_{r_\bfx+1}(\bfL)$$&#10;&#10;\end{document}" title="IguanaTex Picture Display">
            <a:extLst>
              <a:ext uri="{FF2B5EF4-FFF2-40B4-BE49-F238E27FC236}">
                <a16:creationId xmlns:a16="http://schemas.microsoft.com/office/drawing/2014/main" id="{B05A9189-15F7-795A-4538-FFFABFE1A5A9}"/>
              </a:ext>
            </a:extLst>
          </p:cNvPr>
          <p:cNvPicPr>
            <a:picLocks noChangeAspect="1"/>
          </p:cNvPicPr>
          <p:nvPr>
            <p:custDataLst>
              <p:tags r:id="rId10"/>
            </p:custDataLst>
          </p:nvPr>
        </p:nvPicPr>
        <p:blipFill>
          <a:blip r:embed="rId21"/>
          <a:stretch>
            <a:fillRect/>
          </a:stretch>
        </p:blipFill>
        <p:spPr>
          <a:xfrm>
            <a:off x="3083459" y="5562504"/>
            <a:ext cx="2642590" cy="330819"/>
          </a:xfrm>
          <a:prstGeom prst="rect">
            <a:avLst/>
          </a:prstGeom>
        </p:spPr>
      </p:pic>
    </p:spTree>
    <p:extLst>
      <p:ext uri="{BB962C8B-B14F-4D97-AF65-F5344CB8AC3E}">
        <p14:creationId xmlns:p14="http://schemas.microsoft.com/office/powerpoint/2010/main" val="350305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28E8-F16E-F604-73A1-451764BE203B}"/>
              </a:ext>
            </a:extLst>
          </p:cNvPr>
          <p:cNvSpPr>
            <a:spLocks noGrp="1"/>
          </p:cNvSpPr>
          <p:nvPr>
            <p:ph type="title"/>
          </p:nvPr>
        </p:nvSpPr>
        <p:spPr/>
        <p:txBody>
          <a:bodyPr/>
          <a:lstStyle/>
          <a:p>
            <a:r>
              <a:rPr lang="en-US" dirty="0"/>
              <a:t>Bayes Risk Minimization Summary</a:t>
            </a:r>
          </a:p>
        </p:txBody>
      </p:sp>
      <p:sp>
        <p:nvSpPr>
          <p:cNvPr id="3" name="Content Placeholder 2">
            <a:extLst>
              <a:ext uri="{FF2B5EF4-FFF2-40B4-BE49-F238E27FC236}">
                <a16:creationId xmlns:a16="http://schemas.microsoft.com/office/drawing/2014/main" id="{6D906436-A1CC-3D45-3692-3D864C3D30CD}"/>
              </a:ext>
            </a:extLst>
          </p:cNvPr>
          <p:cNvSpPr>
            <a:spLocks noGrp="1"/>
          </p:cNvSpPr>
          <p:nvPr>
            <p:ph idx="1"/>
          </p:nvPr>
        </p:nvSpPr>
        <p:spPr/>
        <p:txBody>
          <a:bodyPr/>
          <a:lstStyle/>
          <a:p>
            <a:pPr>
              <a:spcAft>
                <a:spcPts val="600"/>
              </a:spcAft>
            </a:pPr>
            <a:r>
              <a:rPr lang="en-US" dirty="0"/>
              <a:t>The low rank solution </a:t>
            </a:r>
            <a:r>
              <a:rPr lang="en-US" b="1" dirty="0">
                <a:latin typeface="CMU Serif" panose="02000603000000000000" pitchFamily="2" charset="0"/>
                <a:ea typeface="CMU Serif" panose="02000603000000000000" pitchFamily="2" charset="0"/>
                <a:cs typeface="CMU Serif" panose="02000603000000000000" pitchFamily="2" charset="0"/>
              </a:rPr>
              <a:t>  </a:t>
            </a:r>
            <a:r>
              <a:rPr lang="en-US" dirty="0"/>
              <a:t>                   is unique for given conditions</a:t>
            </a:r>
          </a:p>
          <a:p>
            <a:pPr>
              <a:spcAft>
                <a:spcPts val="600"/>
              </a:spcAft>
            </a:pPr>
            <a:endParaRPr lang="en-US" dirty="0"/>
          </a:p>
          <a:p>
            <a:pPr>
              <a:spcAft>
                <a:spcPts val="600"/>
              </a:spcAft>
            </a:pPr>
            <a:r>
              <a:rPr lang="en-US" dirty="0"/>
              <a:t>The decomposition of </a:t>
            </a:r>
            <a:r>
              <a:rPr lang="en-US" b="1" dirty="0">
                <a:solidFill>
                  <a:schemeClr val="bg1"/>
                </a:solidFill>
                <a:latin typeface="CMU Serif" panose="02000603000000000000" pitchFamily="2" charset="0"/>
                <a:ea typeface="CMU Serif" panose="02000603000000000000" pitchFamily="2" charset="0"/>
                <a:cs typeface="CMU Serif" panose="02000603000000000000" pitchFamily="2" charset="0"/>
              </a:rPr>
              <a:t>Y</a:t>
            </a:r>
            <a:r>
              <a:rPr lang="en-US" dirty="0"/>
              <a:t> into </a:t>
            </a:r>
            <a:r>
              <a:rPr lang="en-US" b="1" dirty="0">
                <a:solidFill>
                  <a:schemeClr val="bg1"/>
                </a:solidFill>
                <a:latin typeface="CMU Serif" panose="02000603000000000000" pitchFamily="2" charset="0"/>
                <a:ea typeface="CMU Serif" panose="02000603000000000000" pitchFamily="2" charset="0"/>
                <a:cs typeface="CMU Serif" panose="02000603000000000000" pitchFamily="2" charset="0"/>
              </a:rPr>
              <a:t>E</a:t>
            </a:r>
            <a:r>
              <a:rPr lang="en-US" b="1" dirty="0">
                <a:latin typeface="CMU Serif" panose="02000603000000000000" pitchFamily="2" charset="0"/>
                <a:ea typeface="CMU Serif" panose="02000603000000000000" pitchFamily="2" charset="0"/>
                <a:cs typeface="CMU Serif" panose="02000603000000000000" pitchFamily="2" charset="0"/>
              </a:rPr>
              <a:t> </a:t>
            </a:r>
            <a:r>
              <a:rPr lang="en-US" dirty="0"/>
              <a:t>and </a:t>
            </a:r>
            <a:r>
              <a:rPr lang="en-US" b="1" dirty="0">
                <a:solidFill>
                  <a:schemeClr val="bg1"/>
                </a:solidFill>
                <a:latin typeface="CMU Serif" panose="02000603000000000000" pitchFamily="2" charset="0"/>
                <a:ea typeface="CMU Serif" panose="02000603000000000000" pitchFamily="2" charset="0"/>
                <a:cs typeface="CMU Serif" panose="02000603000000000000" pitchFamily="2" charset="0"/>
              </a:rPr>
              <a:t>D</a:t>
            </a:r>
            <a:r>
              <a:rPr lang="en-US" dirty="0"/>
              <a:t> is not unique, since</a:t>
            </a:r>
          </a:p>
          <a:p>
            <a:pPr marL="0" indent="0">
              <a:buNone/>
            </a:pPr>
            <a:endParaRPr lang="en-US" sz="1400" dirty="0"/>
          </a:p>
          <a:p>
            <a:pPr marL="0" indent="0">
              <a:buNone/>
            </a:pPr>
            <a:r>
              <a:rPr lang="en-US" sz="1400" dirty="0"/>
              <a:t> </a:t>
            </a:r>
          </a:p>
          <a:p>
            <a:pPr marL="0" indent="0">
              <a:spcAft>
                <a:spcPts val="600"/>
              </a:spcAft>
              <a:buNone/>
            </a:pPr>
            <a:r>
              <a:rPr lang="en-US" dirty="0"/>
              <a:t>  for any invertible </a:t>
            </a:r>
            <a:r>
              <a:rPr lang="en-US" i="1" dirty="0" err="1">
                <a:latin typeface="CMU Serif" panose="02000603000000000000" pitchFamily="2" charset="0"/>
                <a:ea typeface="CMU Serif" panose="02000603000000000000" pitchFamily="2" charset="0"/>
                <a:cs typeface="CMU Serif" panose="02000603000000000000" pitchFamily="2" charset="0"/>
              </a:rPr>
              <a:t>r</a:t>
            </a:r>
            <a:r>
              <a:rPr lang="en-US" b="1" baseline="-25000" dirty="0" err="1">
                <a:latin typeface="CMU Serif" panose="02000603000000000000" pitchFamily="2" charset="0"/>
                <a:ea typeface="CMU Serif" panose="02000603000000000000" pitchFamily="2" charset="0"/>
                <a:cs typeface="CMU Serif" panose="02000603000000000000" pitchFamily="2" charset="0"/>
              </a:rPr>
              <a:t>x</a:t>
            </a:r>
            <a:r>
              <a:rPr lang="en-US" dirty="0"/>
              <a:t> x </a:t>
            </a:r>
            <a:r>
              <a:rPr lang="en-US" i="1" dirty="0" err="1">
                <a:latin typeface="CMU Serif" panose="02000603000000000000" pitchFamily="2" charset="0"/>
                <a:ea typeface="CMU Serif" panose="02000603000000000000" pitchFamily="2" charset="0"/>
                <a:cs typeface="CMU Serif" panose="02000603000000000000" pitchFamily="2" charset="0"/>
              </a:rPr>
              <a:t>r</a:t>
            </a:r>
            <a:r>
              <a:rPr lang="en-US" b="1" baseline="-25000" dirty="0" err="1">
                <a:latin typeface="CMU Serif" panose="02000603000000000000" pitchFamily="2" charset="0"/>
                <a:ea typeface="CMU Serif" panose="02000603000000000000" pitchFamily="2" charset="0"/>
                <a:cs typeface="CMU Serif" panose="02000603000000000000" pitchFamily="2" charset="0"/>
              </a:rPr>
              <a:t>x</a:t>
            </a:r>
            <a:r>
              <a:rPr lang="en-US" dirty="0"/>
              <a:t> matrix </a:t>
            </a:r>
            <a:r>
              <a:rPr lang="en-US" b="1" dirty="0">
                <a:latin typeface="CMU Serif" panose="02000603000000000000" pitchFamily="2" charset="0"/>
                <a:ea typeface="CMU Serif" panose="02000603000000000000" pitchFamily="2" charset="0"/>
                <a:cs typeface="CMU Serif" panose="02000603000000000000" pitchFamily="2" charset="0"/>
              </a:rPr>
              <a:t>K</a:t>
            </a:r>
          </a:p>
          <a:p>
            <a:pPr marL="0" indent="0">
              <a:spcAft>
                <a:spcPts val="600"/>
              </a:spcAft>
              <a:buNone/>
            </a:pPr>
            <a:endParaRPr lang="en-US" b="1" dirty="0">
              <a:latin typeface="CMU Serif" panose="02000603000000000000" pitchFamily="2" charset="0"/>
              <a:ea typeface="CMU Serif" panose="02000603000000000000" pitchFamily="2" charset="0"/>
              <a:cs typeface="CMU Serif" panose="02000603000000000000" pitchFamily="2" charset="0"/>
            </a:endParaRPr>
          </a:p>
          <a:p>
            <a:pPr>
              <a:spcAft>
                <a:spcPts val="600"/>
              </a:spcAft>
            </a:pPr>
            <a:r>
              <a:rPr lang="en-US" dirty="0"/>
              <a:t>An optimal linear autoencoder performs the same dimensionality reduction as principal component analysis</a:t>
            </a:r>
          </a:p>
        </p:txBody>
      </p:sp>
      <p:sp>
        <p:nvSpPr>
          <p:cNvPr id="4" name="Slide Number Placeholder 3">
            <a:extLst>
              <a:ext uri="{FF2B5EF4-FFF2-40B4-BE49-F238E27FC236}">
                <a16:creationId xmlns:a16="http://schemas.microsoft.com/office/drawing/2014/main" id="{B6AA1002-7309-149D-5AA9-CC3988266DEC}"/>
              </a:ext>
            </a:extLst>
          </p:cNvPr>
          <p:cNvSpPr>
            <a:spLocks noGrp="1"/>
          </p:cNvSpPr>
          <p:nvPr>
            <p:ph type="sldNum" sz="quarter" idx="12"/>
          </p:nvPr>
        </p:nvSpPr>
        <p:spPr/>
        <p:txBody>
          <a:bodyPr/>
          <a:lstStyle/>
          <a:p>
            <a:fld id="{6113E31D-E2AB-40D1-8B51-AFA5AFEF393A}" type="slidenum">
              <a:rPr lang="en-US" smtClean="0"/>
              <a:pPr/>
              <a:t>13</a:t>
            </a:fld>
            <a:endParaRPr lang="en-US" dirty="0"/>
          </a:p>
        </p:txBody>
      </p:sp>
      <p:pic>
        <p:nvPicPr>
          <p:cNvPr id="10" name="Picture 9"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bfU_{\bfL,r_\bfx}\bfU_{\bfL,r_\bfx}\t$$&#10;&#10;\end{document}" title="IguanaTex Picture Display">
            <a:extLst>
              <a:ext uri="{FF2B5EF4-FFF2-40B4-BE49-F238E27FC236}">
                <a16:creationId xmlns:a16="http://schemas.microsoft.com/office/drawing/2014/main" id="{C0561AC3-FE5F-CC45-4B44-1650F2AB65C9}"/>
              </a:ext>
            </a:extLst>
          </p:cNvPr>
          <p:cNvPicPr>
            <a:picLocks noChangeAspect="1"/>
          </p:cNvPicPr>
          <p:nvPr>
            <p:custDataLst>
              <p:tags r:id="rId1"/>
            </p:custDataLst>
          </p:nvPr>
        </p:nvPicPr>
        <p:blipFill>
          <a:blip r:embed="rId7"/>
          <a:stretch>
            <a:fillRect/>
          </a:stretch>
        </p:blipFill>
        <p:spPr>
          <a:xfrm>
            <a:off x="4395071" y="1543384"/>
            <a:ext cx="2443879" cy="473142"/>
          </a:xfrm>
          <a:prstGeom prst="rect">
            <a:avLst/>
          </a:prstGeom>
        </p:spPr>
      </p:pic>
      <p:pic>
        <p:nvPicPr>
          <p:cNvPr id="20" name="Picture 19"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 = \bfU_{\bfL,r_\bfx}\bfK\bfK^{-1}\bfU_{\bfL,r_\bfx}\t$$&#10;&#10;\end{document}" title="IguanaTex Picture Display">
            <a:extLst>
              <a:ext uri="{FF2B5EF4-FFF2-40B4-BE49-F238E27FC236}">
                <a16:creationId xmlns:a16="http://schemas.microsoft.com/office/drawing/2014/main" id="{68648F19-8C19-7176-6137-45A28232B715}"/>
              </a:ext>
            </a:extLst>
          </p:cNvPr>
          <p:cNvPicPr>
            <a:picLocks noChangeAspect="1"/>
          </p:cNvPicPr>
          <p:nvPr>
            <p:custDataLst>
              <p:tags r:id="rId2"/>
            </p:custDataLst>
          </p:nvPr>
        </p:nvPicPr>
        <p:blipFill>
          <a:blip r:embed="rId8"/>
          <a:stretch>
            <a:fillRect/>
          </a:stretch>
        </p:blipFill>
        <p:spPr>
          <a:xfrm>
            <a:off x="4318931" y="3333695"/>
            <a:ext cx="3554133" cy="490666"/>
          </a:xfrm>
          <a:prstGeom prst="rect">
            <a:avLst/>
          </a:prstGeom>
        </p:spPr>
      </p:pic>
      <p:pic>
        <p:nvPicPr>
          <p:cNvPr id="12" name="Picture 11"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10;&#10;\end{document}" title="IguanaTex Picture Display">
            <a:extLst>
              <a:ext uri="{FF2B5EF4-FFF2-40B4-BE49-F238E27FC236}">
                <a16:creationId xmlns:a16="http://schemas.microsoft.com/office/drawing/2014/main" id="{77B78EA9-99FD-9BFC-1559-7785B79188D6}"/>
              </a:ext>
            </a:extLst>
          </p:cNvPr>
          <p:cNvPicPr>
            <a:picLocks noChangeAspect="1"/>
          </p:cNvPicPr>
          <p:nvPr>
            <p:custDataLst>
              <p:tags r:id="rId3"/>
            </p:custDataLst>
          </p:nvPr>
        </p:nvPicPr>
        <p:blipFill>
          <a:blip r:embed="rId9"/>
          <a:stretch>
            <a:fillRect/>
          </a:stretch>
        </p:blipFill>
        <p:spPr>
          <a:xfrm>
            <a:off x="4408406" y="2699282"/>
            <a:ext cx="294400" cy="354133"/>
          </a:xfrm>
          <a:prstGeom prst="rect">
            <a:avLst/>
          </a:prstGeom>
        </p:spPr>
      </p:pic>
      <p:pic>
        <p:nvPicPr>
          <p:cNvPr id="14" name="Picture 13"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E$$&#10;&#10;\end{document}" title="IguanaTex Picture Display">
            <a:extLst>
              <a:ext uri="{FF2B5EF4-FFF2-40B4-BE49-F238E27FC236}">
                <a16:creationId xmlns:a16="http://schemas.microsoft.com/office/drawing/2014/main" id="{4B5B9DE3-030E-750B-5F7D-24E8AB6B9040}"/>
              </a:ext>
            </a:extLst>
          </p:cNvPr>
          <p:cNvPicPr>
            <a:picLocks noChangeAspect="1"/>
          </p:cNvPicPr>
          <p:nvPr>
            <p:custDataLst>
              <p:tags r:id="rId4"/>
            </p:custDataLst>
          </p:nvPr>
        </p:nvPicPr>
        <p:blipFill>
          <a:blip r:embed="rId10"/>
          <a:stretch>
            <a:fillRect/>
          </a:stretch>
        </p:blipFill>
        <p:spPr>
          <a:xfrm>
            <a:off x="5536537" y="2699281"/>
            <a:ext cx="243200" cy="354133"/>
          </a:xfrm>
          <a:prstGeom prst="rect">
            <a:avLst/>
          </a:prstGeom>
        </p:spPr>
      </p:pic>
      <p:pic>
        <p:nvPicPr>
          <p:cNvPr id="16" name="Picture 15"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D$$&#10;&#10;\end{document}" title="IguanaTex Picture Display">
            <a:extLst>
              <a:ext uri="{FF2B5EF4-FFF2-40B4-BE49-F238E27FC236}">
                <a16:creationId xmlns:a16="http://schemas.microsoft.com/office/drawing/2014/main" id="{24089BE3-0298-CADF-ECBA-CB3C08E6EECE}"/>
              </a:ext>
            </a:extLst>
          </p:cNvPr>
          <p:cNvPicPr>
            <a:picLocks noChangeAspect="1"/>
          </p:cNvPicPr>
          <p:nvPr>
            <p:custDataLst>
              <p:tags r:id="rId5"/>
            </p:custDataLst>
          </p:nvPr>
        </p:nvPicPr>
        <p:blipFill>
          <a:blip r:embed="rId11"/>
          <a:stretch>
            <a:fillRect/>
          </a:stretch>
        </p:blipFill>
        <p:spPr>
          <a:xfrm>
            <a:off x="6596323" y="2706901"/>
            <a:ext cx="277333" cy="354133"/>
          </a:xfrm>
          <a:prstGeom prst="rect">
            <a:avLst/>
          </a:prstGeom>
        </p:spPr>
      </p:pic>
    </p:spTree>
    <p:extLst>
      <p:ext uri="{BB962C8B-B14F-4D97-AF65-F5344CB8AC3E}">
        <p14:creationId xmlns:p14="http://schemas.microsoft.com/office/powerpoint/2010/main" val="127144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7118-B81E-ED2E-588D-F365F134B7D8}"/>
              </a:ext>
            </a:extLst>
          </p:cNvPr>
          <p:cNvSpPr>
            <a:spLocks noGrp="1"/>
          </p:cNvSpPr>
          <p:nvPr>
            <p:ph type="title"/>
          </p:nvPr>
        </p:nvSpPr>
        <p:spPr/>
        <p:txBody>
          <a:bodyPr/>
          <a:lstStyle/>
          <a:p>
            <a:r>
              <a:rPr lang="en-US" dirty="0"/>
              <a:t>Empirical Bayes Risk Minimization</a:t>
            </a:r>
          </a:p>
        </p:txBody>
      </p:sp>
      <p:sp>
        <p:nvSpPr>
          <p:cNvPr id="3" name="Content Placeholder 2 1">
            <a:extLst>
              <a:ext uri="{FF2B5EF4-FFF2-40B4-BE49-F238E27FC236}">
                <a16:creationId xmlns:a16="http://schemas.microsoft.com/office/drawing/2014/main" id="{CA030D26-518D-266D-445E-3993B23A0213}"/>
              </a:ext>
            </a:extLst>
          </p:cNvPr>
          <p:cNvSpPr>
            <a:spLocks noGrp="1"/>
          </p:cNvSpPr>
          <p:nvPr>
            <p:ph idx="1"/>
          </p:nvPr>
        </p:nvSpPr>
        <p:spPr/>
        <p:txBody>
          <a:bodyPr/>
          <a:lstStyle/>
          <a:p>
            <a:r>
              <a:rPr lang="en-US" dirty="0"/>
              <a:t>Work directly with </a:t>
            </a:r>
            <a:r>
              <a:rPr lang="en-US" u="sng" dirty="0"/>
              <a:t>samples</a:t>
            </a:r>
            <a:r>
              <a:rPr lang="en-US" dirty="0"/>
              <a:t> of a fixed distribution</a:t>
            </a:r>
          </a:p>
          <a:p>
            <a:r>
              <a:rPr lang="en-US" dirty="0"/>
              <a:t>Store samples </a:t>
            </a:r>
            <a:r>
              <a:rPr lang="en-US" b="1" dirty="0">
                <a:latin typeface="CMU Serif" panose="02000603000000000000" pitchFamily="2" charset="0"/>
                <a:ea typeface="CMU Serif" panose="02000603000000000000" pitchFamily="2" charset="0"/>
                <a:cs typeface="CMU Serif" panose="02000603000000000000" pitchFamily="2" charset="0"/>
              </a:rPr>
              <a:t>x</a:t>
            </a:r>
            <a:r>
              <a:rPr lang="en-US" baseline="-25000" dirty="0">
                <a:latin typeface="CMU Serif" panose="02000603000000000000" pitchFamily="2" charset="0"/>
                <a:ea typeface="CMU Serif" panose="02000603000000000000" pitchFamily="2" charset="0"/>
                <a:cs typeface="CMU Serif" panose="02000603000000000000" pitchFamily="2" charset="0"/>
              </a:rPr>
              <a:t>1</a:t>
            </a:r>
            <a:r>
              <a:rPr lang="en-US" dirty="0">
                <a:latin typeface="CMU Serif" panose="02000603000000000000" pitchFamily="2" charset="0"/>
                <a:ea typeface="CMU Serif" panose="02000603000000000000" pitchFamily="2" charset="0"/>
                <a:cs typeface="CMU Serif" panose="02000603000000000000" pitchFamily="2" charset="0"/>
              </a:rPr>
              <a:t>, </a:t>
            </a:r>
            <a:r>
              <a:rPr lang="en-US" b="1" dirty="0">
                <a:latin typeface="CMU Serif" panose="02000603000000000000" pitchFamily="2" charset="0"/>
                <a:ea typeface="CMU Serif" panose="02000603000000000000" pitchFamily="2" charset="0"/>
                <a:cs typeface="CMU Serif" panose="02000603000000000000" pitchFamily="2" charset="0"/>
              </a:rPr>
              <a:t>x</a:t>
            </a:r>
            <a:r>
              <a:rPr lang="en-US" baseline="-25000" dirty="0">
                <a:latin typeface="CMU Serif" panose="02000603000000000000" pitchFamily="2" charset="0"/>
                <a:ea typeface="CMU Serif" panose="02000603000000000000" pitchFamily="2" charset="0"/>
                <a:cs typeface="CMU Serif" panose="02000603000000000000" pitchFamily="2" charset="0"/>
              </a:rPr>
              <a:t>2</a:t>
            </a:r>
            <a:r>
              <a:rPr lang="en-US" dirty="0">
                <a:latin typeface="CMU Serif" panose="02000603000000000000" pitchFamily="2" charset="0"/>
                <a:ea typeface="CMU Serif" panose="02000603000000000000" pitchFamily="2" charset="0"/>
                <a:cs typeface="CMU Serif" panose="02000603000000000000" pitchFamily="2" charset="0"/>
              </a:rPr>
              <a:t>, </a:t>
            </a:r>
            <a:r>
              <a:rPr lang="en-US" b="1" dirty="0">
                <a:latin typeface="CMU Serif" panose="02000603000000000000" pitchFamily="2" charset="0"/>
                <a:ea typeface="CMU Serif" panose="02000603000000000000" pitchFamily="2" charset="0"/>
                <a:cs typeface="CMU Serif" panose="02000603000000000000" pitchFamily="2" charset="0"/>
              </a:rPr>
              <a:t>x</a:t>
            </a:r>
            <a:r>
              <a:rPr lang="en-US" baseline="-25000" dirty="0">
                <a:latin typeface="CMU Serif" panose="02000603000000000000" pitchFamily="2" charset="0"/>
                <a:ea typeface="CMU Serif" panose="02000603000000000000" pitchFamily="2" charset="0"/>
                <a:cs typeface="CMU Serif" panose="02000603000000000000" pitchFamily="2" charset="0"/>
              </a:rPr>
              <a:t>3</a:t>
            </a:r>
            <a:r>
              <a:rPr lang="en-US" dirty="0">
                <a:latin typeface="CMU Serif" panose="02000603000000000000" pitchFamily="2" charset="0"/>
                <a:ea typeface="CMU Serif" panose="02000603000000000000" pitchFamily="2" charset="0"/>
                <a:cs typeface="CMU Serif" panose="02000603000000000000" pitchFamily="2" charset="0"/>
              </a:rPr>
              <a:t>, … </a:t>
            </a:r>
            <a:r>
              <a:rPr lang="en-US" b="1" dirty="0" err="1">
                <a:latin typeface="CMU Serif" panose="02000603000000000000" pitchFamily="2" charset="0"/>
                <a:ea typeface="CMU Serif" panose="02000603000000000000" pitchFamily="2" charset="0"/>
                <a:cs typeface="CMU Serif" panose="02000603000000000000" pitchFamily="2" charset="0"/>
              </a:rPr>
              <a:t>x</a:t>
            </a:r>
            <a:r>
              <a:rPr lang="en-US" baseline="-25000" dirty="0" err="1">
                <a:latin typeface="CMU Serif" panose="02000603000000000000" pitchFamily="2" charset="0"/>
                <a:ea typeface="CMU Serif" panose="02000603000000000000" pitchFamily="2" charset="0"/>
                <a:cs typeface="CMU Serif" panose="02000603000000000000" pitchFamily="2" charset="0"/>
              </a:rPr>
              <a:t>N</a:t>
            </a:r>
            <a:r>
              <a:rPr lang="en-US" baseline="-25000" dirty="0">
                <a:latin typeface="CMU Serif" panose="02000603000000000000" pitchFamily="2" charset="0"/>
                <a:ea typeface="CMU Serif" panose="02000603000000000000" pitchFamily="2" charset="0"/>
                <a:cs typeface="CMU Serif" panose="02000603000000000000" pitchFamily="2" charset="0"/>
              </a:rPr>
              <a:t> </a:t>
            </a:r>
            <a:r>
              <a:rPr lang="en-US" dirty="0"/>
              <a:t>of</a:t>
            </a:r>
            <a:r>
              <a:rPr lang="en-US" dirty="0">
                <a:latin typeface="CMU Serif" panose="02000603000000000000" pitchFamily="2" charset="0"/>
                <a:ea typeface="CMU Serif" panose="02000603000000000000" pitchFamily="2" charset="0"/>
                <a:cs typeface="CMU Serif" panose="02000603000000000000" pitchFamily="2" charset="0"/>
              </a:rPr>
              <a:t> </a:t>
            </a:r>
            <a:r>
              <a:rPr lang="en-US" i="1" dirty="0">
                <a:latin typeface="CMU Serif" panose="02000603000000000000" pitchFamily="2" charset="0"/>
                <a:ea typeface="CMU Serif" panose="02000603000000000000" pitchFamily="2" charset="0"/>
                <a:cs typeface="CMU Serif" panose="02000603000000000000" pitchFamily="2" charset="0"/>
              </a:rPr>
              <a:t>X </a:t>
            </a:r>
            <a:r>
              <a:rPr lang="en-US" dirty="0"/>
              <a:t>as</a:t>
            </a:r>
            <a:endParaRPr lang="en-US" dirty="0">
              <a:latin typeface="CMU Serif" panose="02000603000000000000" pitchFamily="2" charset="0"/>
              <a:ea typeface="CMU Serif" panose="02000603000000000000" pitchFamily="2" charset="0"/>
              <a:cs typeface="CMU Serif" panose="02000603000000000000" pitchFamily="2" charset="0"/>
            </a:endParaRPr>
          </a:p>
          <a:p>
            <a:endParaRPr lang="en-US" sz="3200" dirty="0">
              <a:latin typeface="CMU Serif" panose="02000603000000000000" pitchFamily="2" charset="0"/>
              <a:ea typeface="CMU Serif" panose="02000603000000000000" pitchFamily="2" charset="0"/>
              <a:cs typeface="CMU Serif" panose="02000603000000000000" pitchFamily="2" charset="0"/>
            </a:endParaRPr>
          </a:p>
          <a:p>
            <a:pPr marL="0" indent="0">
              <a:buNone/>
            </a:pPr>
            <a:r>
              <a:rPr lang="en-US" sz="3200" dirty="0">
                <a:latin typeface="CMU Serif" panose="02000603000000000000" pitchFamily="2" charset="0"/>
                <a:ea typeface="CMU Serif" panose="02000603000000000000" pitchFamily="2" charset="0"/>
                <a:cs typeface="CMU Serif" panose="02000603000000000000" pitchFamily="2" charset="0"/>
              </a:rPr>
              <a:t> </a:t>
            </a:r>
          </a:p>
          <a:p>
            <a:pPr marL="0" indent="0">
              <a:buNone/>
            </a:pPr>
            <a:r>
              <a:rPr lang="en-US" dirty="0"/>
              <a:t>One optimal choice of encoder and decoder for a linear autoencoder,</a:t>
            </a:r>
          </a:p>
          <a:p>
            <a:pPr marL="0" indent="0">
              <a:buNone/>
            </a:pPr>
            <a:endParaRPr lang="en-US" dirty="0"/>
          </a:p>
          <a:p>
            <a:pPr marL="0" indent="0">
              <a:buNone/>
            </a:pPr>
            <a:endParaRPr lang="en-US" dirty="0"/>
          </a:p>
          <a:p>
            <a:pPr marL="0" indent="0">
              <a:buNone/>
            </a:pPr>
            <a:r>
              <a:rPr lang="en-US" dirty="0"/>
              <a:t>yields a low rank SVD approximation of </a:t>
            </a:r>
            <a:r>
              <a:rPr lang="en-US" b="1" dirty="0">
                <a:latin typeface="CMU Serif" panose="02000603000000000000" pitchFamily="2" charset="0"/>
                <a:ea typeface="CMU Serif" panose="02000603000000000000" pitchFamily="2" charset="0"/>
                <a:cs typeface="CMU Serif" panose="02000603000000000000" pitchFamily="2" charset="0"/>
              </a:rPr>
              <a:t>X</a:t>
            </a:r>
          </a:p>
          <a:p>
            <a:endParaRPr lang="en-US" i="1" dirty="0">
              <a:latin typeface="CMU Serif" panose="02000603000000000000" pitchFamily="2" charset="0"/>
              <a:ea typeface="CMU Serif" panose="02000603000000000000" pitchFamily="2" charset="0"/>
              <a:cs typeface="CMU Serif" panose="02000603000000000000" pitchFamily="2" charset="0"/>
            </a:endParaRPr>
          </a:p>
          <a:p>
            <a:endParaRPr lang="en-US" i="1" dirty="0">
              <a:latin typeface="CMU Serif" panose="02000603000000000000" pitchFamily="2" charset="0"/>
              <a:ea typeface="CMU Serif" panose="02000603000000000000" pitchFamily="2" charset="0"/>
              <a:cs typeface="CMU Serif" panose="02000603000000000000" pitchFamily="2" charset="0"/>
            </a:endParaRPr>
          </a:p>
        </p:txBody>
      </p:sp>
      <p:sp>
        <p:nvSpPr>
          <p:cNvPr id="4" name="Slide Number Placeholder 3">
            <a:extLst>
              <a:ext uri="{FF2B5EF4-FFF2-40B4-BE49-F238E27FC236}">
                <a16:creationId xmlns:a16="http://schemas.microsoft.com/office/drawing/2014/main" id="{01A43431-CC7F-3F03-080B-9AF47ADAF934}"/>
              </a:ext>
            </a:extLst>
          </p:cNvPr>
          <p:cNvSpPr>
            <a:spLocks noGrp="1"/>
          </p:cNvSpPr>
          <p:nvPr>
            <p:ph type="sldNum" sz="quarter" idx="12"/>
          </p:nvPr>
        </p:nvSpPr>
        <p:spPr/>
        <p:txBody>
          <a:bodyPr/>
          <a:lstStyle/>
          <a:p>
            <a:fld id="{6113E31D-E2AB-40D1-8B51-AFA5AFEF393A}" type="slidenum">
              <a:rPr lang="en-US" smtClean="0"/>
              <a:pPr/>
              <a:t>14</a:t>
            </a:fld>
            <a:endParaRPr lang="en-US" dirty="0"/>
          </a:p>
        </p:txBody>
      </p:sp>
      <p:pic>
        <p:nvPicPr>
          <p:cNvPr id="8" name="Picture 7"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X = [\bfx_1, ..., \bfx_N] \in \bbR^{n\times N}$$&#10;&#10;\end{document}" title="IguanaTex Picture Display">
            <a:extLst>
              <a:ext uri="{FF2B5EF4-FFF2-40B4-BE49-F238E27FC236}">
                <a16:creationId xmlns:a16="http://schemas.microsoft.com/office/drawing/2014/main" id="{33500AB7-628D-9A3A-06B3-0C42274589E2}"/>
              </a:ext>
            </a:extLst>
          </p:cNvPr>
          <p:cNvPicPr>
            <a:picLocks noChangeAspect="1"/>
          </p:cNvPicPr>
          <p:nvPr>
            <p:custDataLst>
              <p:tags r:id="rId1"/>
            </p:custDataLst>
          </p:nvPr>
        </p:nvPicPr>
        <p:blipFill>
          <a:blip r:embed="rId5"/>
          <a:stretch>
            <a:fillRect/>
          </a:stretch>
        </p:blipFill>
        <p:spPr>
          <a:xfrm>
            <a:off x="4227269" y="2764168"/>
            <a:ext cx="3756799" cy="405334"/>
          </a:xfrm>
          <a:prstGeom prst="rect">
            <a:avLst/>
          </a:prstGeom>
        </p:spPr>
      </p:pic>
      <p:pic>
        <p:nvPicPr>
          <p:cNvPr id="10" name="Picture 9"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E=\bfK^{-1}\bfU_{\bfX,r_\bfx}\t$$&#10;&#10;\end{document}" title="IguanaTex Picture Display">
            <a:extLst>
              <a:ext uri="{FF2B5EF4-FFF2-40B4-BE49-F238E27FC236}">
                <a16:creationId xmlns:a16="http://schemas.microsoft.com/office/drawing/2014/main" id="{425C8623-F3BC-B718-8F70-170906270806}"/>
              </a:ext>
            </a:extLst>
          </p:cNvPr>
          <p:cNvPicPr>
            <a:picLocks noChangeAspect="1"/>
          </p:cNvPicPr>
          <p:nvPr>
            <p:custDataLst>
              <p:tags r:id="rId2"/>
            </p:custDataLst>
          </p:nvPr>
        </p:nvPicPr>
        <p:blipFill>
          <a:blip r:embed="rId6"/>
          <a:stretch>
            <a:fillRect/>
          </a:stretch>
        </p:blipFill>
        <p:spPr>
          <a:xfrm>
            <a:off x="3147704" y="4443013"/>
            <a:ext cx="2325333" cy="490667"/>
          </a:xfrm>
          <a:prstGeom prst="rect">
            <a:avLst/>
          </a:prstGeom>
        </p:spPr>
      </p:pic>
      <p:sp>
        <p:nvSpPr>
          <p:cNvPr id="11" name="Content Placeholder 2 2">
            <a:extLst>
              <a:ext uri="{FF2B5EF4-FFF2-40B4-BE49-F238E27FC236}">
                <a16:creationId xmlns:a16="http://schemas.microsoft.com/office/drawing/2014/main" id="{1C0F9FCF-3427-C17D-E8A6-135B74230694}"/>
              </a:ext>
            </a:extLst>
          </p:cNvPr>
          <p:cNvSpPr txBox="1">
            <a:spLocks/>
          </p:cNvSpPr>
          <p:nvPr/>
        </p:nvSpPr>
        <p:spPr>
          <a:xfrm>
            <a:off x="5494739" y="4443013"/>
            <a:ext cx="1221861" cy="49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and</a:t>
            </a:r>
          </a:p>
          <a:p>
            <a:pPr algn="ctr"/>
            <a:endParaRPr lang="en-US" i="1" dirty="0">
              <a:latin typeface="CMU Serif" panose="02000603000000000000" pitchFamily="2" charset="0"/>
              <a:ea typeface="CMU Serif" panose="02000603000000000000" pitchFamily="2" charset="0"/>
              <a:cs typeface="CMU Serif" panose="02000603000000000000" pitchFamily="2" charset="0"/>
            </a:endParaRPr>
          </a:p>
          <a:p>
            <a:pPr algn="ctr"/>
            <a:endParaRPr lang="en-US" i="1" dirty="0">
              <a:latin typeface="CMU Serif" panose="02000603000000000000" pitchFamily="2" charset="0"/>
              <a:ea typeface="CMU Serif" panose="02000603000000000000" pitchFamily="2" charset="0"/>
              <a:cs typeface="CMU Serif" panose="02000603000000000000" pitchFamily="2" charset="0"/>
            </a:endParaRPr>
          </a:p>
        </p:txBody>
      </p:sp>
      <p:pic>
        <p:nvPicPr>
          <p:cNvPr id="16" name="Picture 15"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D=\bfU_{\bfX,r_\bfx}\bfK,$$&#10;&#10;\end{document}" title="IguanaTex Picture Display">
            <a:extLst>
              <a:ext uri="{FF2B5EF4-FFF2-40B4-BE49-F238E27FC236}">
                <a16:creationId xmlns:a16="http://schemas.microsoft.com/office/drawing/2014/main" id="{374B817D-CBEE-B32A-7532-93FBAB5AC1B8}"/>
              </a:ext>
            </a:extLst>
          </p:cNvPr>
          <p:cNvPicPr>
            <a:picLocks noChangeAspect="1"/>
          </p:cNvPicPr>
          <p:nvPr>
            <p:custDataLst>
              <p:tags r:id="rId3"/>
            </p:custDataLst>
          </p:nvPr>
        </p:nvPicPr>
        <p:blipFill>
          <a:blip r:embed="rId7"/>
          <a:stretch>
            <a:fillRect/>
          </a:stretch>
        </p:blipFill>
        <p:spPr>
          <a:xfrm>
            <a:off x="6946652" y="4460079"/>
            <a:ext cx="2109867" cy="456534"/>
          </a:xfrm>
          <a:prstGeom prst="rect">
            <a:avLst/>
          </a:prstGeom>
        </p:spPr>
      </p:pic>
    </p:spTree>
    <p:extLst>
      <p:ext uri="{BB962C8B-B14F-4D97-AF65-F5344CB8AC3E}">
        <p14:creationId xmlns:p14="http://schemas.microsoft.com/office/powerpoint/2010/main" val="418122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5372-D131-04E6-39AB-084629C11357}"/>
              </a:ext>
            </a:extLst>
          </p:cNvPr>
          <p:cNvSpPr>
            <a:spLocks noGrp="1"/>
          </p:cNvSpPr>
          <p:nvPr>
            <p:ph type="title"/>
          </p:nvPr>
        </p:nvSpPr>
        <p:spPr/>
        <p:txBody>
          <a:bodyPr/>
          <a:lstStyle/>
          <a:p>
            <a:r>
              <a:rPr lang="en-US" dirty="0"/>
              <a:t>Linear Mappings between Latent Spaces</a:t>
            </a:r>
          </a:p>
        </p:txBody>
      </p:sp>
      <p:sp>
        <p:nvSpPr>
          <p:cNvPr id="3" name="Content Placeholder 2">
            <a:extLst>
              <a:ext uri="{FF2B5EF4-FFF2-40B4-BE49-F238E27FC236}">
                <a16:creationId xmlns:a16="http://schemas.microsoft.com/office/drawing/2014/main" id="{7E8F5A29-4119-8D5D-D041-D93038A52A07}"/>
              </a:ext>
            </a:extLst>
          </p:cNvPr>
          <p:cNvSpPr>
            <a:spLocks noGrp="1"/>
          </p:cNvSpPr>
          <p:nvPr>
            <p:ph idx="1"/>
          </p:nvPr>
        </p:nvSpPr>
        <p:spPr/>
        <p:txBody>
          <a:bodyPr/>
          <a:lstStyle/>
          <a:p>
            <a:r>
              <a:rPr lang="en-US" b="1" dirty="0"/>
              <a:t>Latent Inverse Mapping</a:t>
            </a:r>
            <a:r>
              <a:rPr lang="en-US" dirty="0"/>
              <a:t>: With</a:t>
            </a:r>
          </a:p>
          <a:p>
            <a:endParaRPr lang="en-US" dirty="0"/>
          </a:p>
          <a:p>
            <a:endParaRPr lang="en-US" dirty="0"/>
          </a:p>
          <a:p>
            <a:endParaRPr lang="en-US" dirty="0"/>
          </a:p>
          <a:p>
            <a:pPr marL="0" indent="0">
              <a:buNone/>
            </a:pPr>
            <a:r>
              <a:rPr lang="en-US" dirty="0"/>
              <a:t>  then, using empirical Bayes risk minimization</a:t>
            </a:r>
          </a:p>
          <a:p>
            <a:pPr marL="0" indent="0">
              <a:buNone/>
            </a:pPr>
            <a:endParaRPr lang="en-US" dirty="0"/>
          </a:p>
          <a:p>
            <a:pPr marL="0" indent="0">
              <a:buNone/>
            </a:pPr>
            <a:endParaRPr lang="en-US" dirty="0"/>
          </a:p>
          <a:p>
            <a:r>
              <a:rPr lang="en-US" b="1" dirty="0"/>
              <a:t>Latent Forward Mapping</a:t>
            </a:r>
            <a:r>
              <a:rPr lang="en-US" dirty="0"/>
              <a:t>: Analogously, </a:t>
            </a:r>
          </a:p>
        </p:txBody>
      </p:sp>
      <p:sp>
        <p:nvSpPr>
          <p:cNvPr id="4" name="Slide Number Placeholder 3">
            <a:extLst>
              <a:ext uri="{FF2B5EF4-FFF2-40B4-BE49-F238E27FC236}">
                <a16:creationId xmlns:a16="http://schemas.microsoft.com/office/drawing/2014/main" id="{1E6749A5-9B79-22F7-B49E-77F411F16B46}"/>
              </a:ext>
            </a:extLst>
          </p:cNvPr>
          <p:cNvSpPr>
            <a:spLocks noGrp="1"/>
          </p:cNvSpPr>
          <p:nvPr>
            <p:ph type="sldNum" sz="quarter" idx="12"/>
          </p:nvPr>
        </p:nvSpPr>
        <p:spPr/>
        <p:txBody>
          <a:bodyPr/>
          <a:lstStyle/>
          <a:p>
            <a:fld id="{6113E31D-E2AB-40D1-8B51-AFA5AFEF393A}" type="slidenum">
              <a:rPr lang="en-US" smtClean="0"/>
              <a:pPr/>
              <a:t>15</a:t>
            </a:fld>
            <a:endParaRPr lang="en-US" dirty="0"/>
          </a:p>
        </p:txBody>
      </p:sp>
      <p:grpSp>
        <p:nvGrpSpPr>
          <p:cNvPr id="11" name="Group 10">
            <a:extLst>
              <a:ext uri="{FF2B5EF4-FFF2-40B4-BE49-F238E27FC236}">
                <a16:creationId xmlns:a16="http://schemas.microsoft.com/office/drawing/2014/main" id="{64966D3F-A98A-2601-5447-1CBA11C906E2}"/>
              </a:ext>
            </a:extLst>
          </p:cNvPr>
          <p:cNvGrpSpPr/>
          <p:nvPr/>
        </p:nvGrpSpPr>
        <p:grpSpPr>
          <a:xfrm>
            <a:off x="1231408" y="2168367"/>
            <a:ext cx="9729179" cy="1099051"/>
            <a:chOff x="1306912" y="2403580"/>
            <a:chExt cx="9729179" cy="1099051"/>
          </a:xfrm>
        </p:grpSpPr>
        <p:pic>
          <p:nvPicPr>
            <p:cNvPr id="9" name="Picture 8"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Z_\bfB = &#10;    \begin{bmatrix}&#10;        | &amp;  &amp; |\\&#10;        e_\bfb(\bfb_1) &amp; \ldots &amp; e_\bfb(\bfb_N)\\&#10;        | &amp;  &amp; |&#10;    \end{bmatrix} $$&#10;&#10;\end{document}" title="IguanaTex Picture Display">
              <a:extLst>
                <a:ext uri="{FF2B5EF4-FFF2-40B4-BE49-F238E27FC236}">
                  <a16:creationId xmlns:a16="http://schemas.microsoft.com/office/drawing/2014/main" id="{485ACC21-9406-4E42-294E-6686630C93BB}"/>
                </a:ext>
              </a:extLst>
            </p:cNvPr>
            <p:cNvPicPr>
              <a:picLocks noChangeAspect="1"/>
            </p:cNvPicPr>
            <p:nvPr>
              <p:custDataLst>
                <p:tags r:id="rId5"/>
              </p:custDataLst>
            </p:nvPr>
          </p:nvPicPr>
          <p:blipFill>
            <a:blip r:embed="rId8"/>
            <a:stretch>
              <a:fillRect/>
            </a:stretch>
          </p:blipFill>
          <p:spPr>
            <a:xfrm>
              <a:off x="7117737" y="2406656"/>
              <a:ext cx="3918354" cy="1092899"/>
            </a:xfrm>
            <a:prstGeom prst="rect">
              <a:avLst/>
            </a:prstGeom>
          </p:spPr>
        </p:pic>
        <p:pic>
          <p:nvPicPr>
            <p:cNvPr id="7" name="Picture 6"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Z_\bfX = &#10;    \begin{bmatrix}&#10;        | &amp;  &amp; |\\&#10;        e_\bfx(\bfx_1) &amp; \ldots &amp; e_\bfx(\bfx_N)\\&#10;        | &amp;  &amp; |&#10;    \end{bmatrix} $$&#10;&#10;\end{document}" title="IguanaTex Picture Display">
              <a:extLst>
                <a:ext uri="{FF2B5EF4-FFF2-40B4-BE49-F238E27FC236}">
                  <a16:creationId xmlns:a16="http://schemas.microsoft.com/office/drawing/2014/main" id="{AB7773E3-11EC-6F9C-EC9D-24C5ABA55FC4}"/>
                </a:ext>
              </a:extLst>
            </p:cNvPr>
            <p:cNvPicPr>
              <a:picLocks noChangeAspect="1"/>
            </p:cNvPicPr>
            <p:nvPr>
              <p:custDataLst>
                <p:tags r:id="rId6"/>
              </p:custDataLst>
            </p:nvPr>
          </p:nvPicPr>
          <p:blipFill>
            <a:blip r:embed="rId9"/>
            <a:stretch>
              <a:fillRect/>
            </a:stretch>
          </p:blipFill>
          <p:spPr>
            <a:xfrm>
              <a:off x="1306912" y="2403580"/>
              <a:ext cx="3918356" cy="1099051"/>
            </a:xfrm>
            <a:prstGeom prst="rect">
              <a:avLst/>
            </a:prstGeom>
          </p:spPr>
        </p:pic>
        <p:sp>
          <p:nvSpPr>
            <p:cNvPr id="10" name="Content Placeholder 2 2">
              <a:extLst>
                <a:ext uri="{FF2B5EF4-FFF2-40B4-BE49-F238E27FC236}">
                  <a16:creationId xmlns:a16="http://schemas.microsoft.com/office/drawing/2014/main" id="{FFF0C6B6-5ADF-C2D6-9140-9B3A908C0B21}"/>
                </a:ext>
              </a:extLst>
            </p:cNvPr>
            <p:cNvSpPr txBox="1">
              <a:spLocks/>
            </p:cNvSpPr>
            <p:nvPr/>
          </p:nvSpPr>
          <p:spPr>
            <a:xfrm>
              <a:off x="5560572" y="2707772"/>
              <a:ext cx="1221861" cy="49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and</a:t>
              </a:r>
            </a:p>
            <a:p>
              <a:pPr algn="ctr"/>
              <a:endParaRPr lang="en-US" i="1" dirty="0">
                <a:latin typeface="CMU Serif" panose="02000603000000000000" pitchFamily="2" charset="0"/>
                <a:ea typeface="CMU Serif" panose="02000603000000000000" pitchFamily="2" charset="0"/>
                <a:cs typeface="CMU Serif" panose="02000603000000000000" pitchFamily="2" charset="0"/>
              </a:endParaRPr>
            </a:p>
            <a:p>
              <a:pPr algn="ctr"/>
              <a:endParaRPr lang="en-US" i="1" dirty="0">
                <a:latin typeface="CMU Serif" panose="02000603000000000000" pitchFamily="2" charset="0"/>
                <a:ea typeface="CMU Serif" panose="02000603000000000000" pitchFamily="2" charset="0"/>
                <a:cs typeface="CMU Serif" panose="02000603000000000000" pitchFamily="2" charset="0"/>
              </a:endParaRPr>
            </a:p>
          </p:txBody>
        </p:sp>
      </p:grpSp>
      <p:pic>
        <p:nvPicPr>
          <p:cNvPr id="105" name="Picture 104"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egin{align*}\widehat\bfM^\dagger &amp; = \argmin_{\bfM^\dagger} \ \|{\bfM^\dagger \bfZ_\bfB - \bfZ_\bfX }\|_{\rm F}^2 = \bfZ_\bfX \bfZ_\bfB^\dagger.&#10;\end{align*}&#10;&#10;\end{document}" title="IguanaTex Picture Display">
            <a:extLst>
              <a:ext uri="{FF2B5EF4-FFF2-40B4-BE49-F238E27FC236}">
                <a16:creationId xmlns:a16="http://schemas.microsoft.com/office/drawing/2014/main" id="{CFDD69F7-03CB-A82A-8609-47CBF16B7155}"/>
              </a:ext>
            </a:extLst>
          </p:cNvPr>
          <p:cNvPicPr>
            <a:picLocks noChangeAspect="1"/>
          </p:cNvPicPr>
          <p:nvPr>
            <p:custDataLst>
              <p:tags r:id="rId1"/>
            </p:custDataLst>
          </p:nvPr>
        </p:nvPicPr>
        <p:blipFill>
          <a:blip r:embed="rId10"/>
          <a:stretch>
            <a:fillRect/>
          </a:stretch>
        </p:blipFill>
        <p:spPr>
          <a:xfrm>
            <a:off x="2957865" y="4227694"/>
            <a:ext cx="6378666" cy="684800"/>
          </a:xfrm>
          <a:prstGeom prst="rect">
            <a:avLst/>
          </a:prstGeom>
        </p:spPr>
      </p:pic>
      <p:pic>
        <p:nvPicPr>
          <p:cNvPr id="107" name="Picture 106"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M = \bfZ_\bfb \bfZ_\bfx^\dagger.$$&#10;&#10;\end{document}" title="IguanaTex Picture Display">
            <a:extLst>
              <a:ext uri="{FF2B5EF4-FFF2-40B4-BE49-F238E27FC236}">
                <a16:creationId xmlns:a16="http://schemas.microsoft.com/office/drawing/2014/main" id="{43530179-2B9F-C589-3DA7-39143E1F0DE7}"/>
              </a:ext>
            </a:extLst>
          </p:cNvPr>
          <p:cNvPicPr>
            <a:picLocks noChangeAspect="1"/>
          </p:cNvPicPr>
          <p:nvPr>
            <p:custDataLst>
              <p:tags r:id="rId2"/>
            </p:custDataLst>
          </p:nvPr>
        </p:nvPicPr>
        <p:blipFill>
          <a:blip r:embed="rId11"/>
          <a:stretch>
            <a:fillRect/>
          </a:stretch>
        </p:blipFill>
        <p:spPr>
          <a:xfrm>
            <a:off x="7322191" y="5085577"/>
            <a:ext cx="1794133" cy="450133"/>
          </a:xfrm>
          <a:prstGeom prst="rect">
            <a:avLst/>
          </a:prstGeom>
        </p:spPr>
      </p:pic>
      <p:sp>
        <p:nvSpPr>
          <p:cNvPr id="49" name="Rectangle 48">
            <a:extLst>
              <a:ext uri="{FF2B5EF4-FFF2-40B4-BE49-F238E27FC236}">
                <a16:creationId xmlns:a16="http://schemas.microsoft.com/office/drawing/2014/main" id="{DBF1592E-2512-2E7B-2C38-C23042C6F25A}"/>
              </a:ext>
            </a:extLst>
          </p:cNvPr>
          <p:cNvSpPr/>
          <p:nvPr/>
        </p:nvSpPr>
        <p:spPr>
          <a:xfrm>
            <a:off x="9999152" y="494052"/>
            <a:ext cx="1642495" cy="914400"/>
          </a:xfrm>
          <a:prstGeom prst="rect">
            <a:avLst/>
          </a:prstGeom>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FA2823DF-E5FA-3A5F-88C9-5BF8789103E6}"/>
              </a:ext>
            </a:extLst>
          </p:cNvPr>
          <p:cNvGrpSpPr/>
          <p:nvPr/>
        </p:nvGrpSpPr>
        <p:grpSpPr>
          <a:xfrm>
            <a:off x="10274353" y="692209"/>
            <a:ext cx="1034360" cy="517801"/>
            <a:chOff x="7507725" y="3075147"/>
            <a:chExt cx="3083968" cy="1371600"/>
          </a:xfrm>
        </p:grpSpPr>
        <p:sp>
          <p:nvSpPr>
            <p:cNvPr id="43" name="Arrow: Right 42">
              <a:extLst>
                <a:ext uri="{FF2B5EF4-FFF2-40B4-BE49-F238E27FC236}">
                  <a16:creationId xmlns:a16="http://schemas.microsoft.com/office/drawing/2014/main" id="{291D0F5C-85E3-472C-B4CC-655517DDFB20}"/>
                </a:ext>
              </a:extLst>
            </p:cNvPr>
            <p:cNvSpPr/>
            <p:nvPr/>
          </p:nvSpPr>
          <p:spPr>
            <a:xfrm rot="5400000">
              <a:off x="8310627" y="3669507"/>
              <a:ext cx="1371600" cy="182880"/>
            </a:xfrm>
            <a:prstGeom prst="rightArrow">
              <a:avLst/>
            </a:prstGeom>
            <a:solidFill>
              <a:srgbClr val="6C6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4" name="Arrow: Right 43">
              <a:extLst>
                <a:ext uri="{FF2B5EF4-FFF2-40B4-BE49-F238E27FC236}">
                  <a16:creationId xmlns:a16="http://schemas.microsoft.com/office/drawing/2014/main" id="{FC50BACC-4EEC-D2C8-1E71-7F51ED1CB533}"/>
                </a:ext>
              </a:extLst>
            </p:cNvPr>
            <p:cNvSpPr/>
            <p:nvPr/>
          </p:nvSpPr>
          <p:spPr>
            <a:xfrm rot="16200000">
              <a:off x="8585430" y="3669507"/>
              <a:ext cx="1371600" cy="18288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45" name="Picture 4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bfz_\bfx)$&#10;&#10;\end{document}" title="IguanaTex Picture Display">
              <a:extLst>
                <a:ext uri="{FF2B5EF4-FFF2-40B4-BE49-F238E27FC236}">
                  <a16:creationId xmlns:a16="http://schemas.microsoft.com/office/drawing/2014/main" id="{292C676D-DDFE-7BC4-7F66-9C0B1ED96BE9}"/>
                </a:ext>
              </a:extLst>
            </p:cNvPr>
            <p:cNvPicPr>
              <a:picLocks noChangeAspect="1"/>
            </p:cNvPicPr>
            <p:nvPr>
              <p:custDataLst>
                <p:tags r:id="rId3"/>
              </p:custDataLst>
            </p:nvPr>
          </p:nvPicPr>
          <p:blipFill>
            <a:blip r:embed="rId12"/>
            <a:stretch>
              <a:fillRect/>
            </a:stretch>
          </p:blipFill>
          <p:spPr>
            <a:xfrm>
              <a:off x="9550626" y="3473610"/>
              <a:ext cx="1041067" cy="407162"/>
            </a:xfrm>
            <a:prstGeom prst="rect">
              <a:avLst/>
            </a:prstGeom>
          </p:spPr>
        </p:pic>
        <p:pic>
          <p:nvPicPr>
            <p:cNvPr id="46" name="Picture 45"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dagger(\bfz_\bfb)$&#10;&#10;\end{document}" title="IguanaTex Picture Display">
              <a:extLst>
                <a:ext uri="{FF2B5EF4-FFF2-40B4-BE49-F238E27FC236}">
                  <a16:creationId xmlns:a16="http://schemas.microsoft.com/office/drawing/2014/main" id="{1B16BA28-8F31-4D16-D180-5BE30321B81C}"/>
                </a:ext>
              </a:extLst>
            </p:cNvPr>
            <p:cNvPicPr>
              <a:picLocks noChangeAspect="1"/>
            </p:cNvPicPr>
            <p:nvPr>
              <p:custDataLst>
                <p:tags r:id="rId4"/>
              </p:custDataLst>
            </p:nvPr>
          </p:nvPicPr>
          <p:blipFill>
            <a:blip r:embed="rId13"/>
            <a:stretch>
              <a:fillRect/>
            </a:stretch>
          </p:blipFill>
          <p:spPr>
            <a:xfrm>
              <a:off x="7507725" y="3432160"/>
              <a:ext cx="1219046" cy="448609"/>
            </a:xfrm>
            <a:prstGeom prst="rect">
              <a:avLst/>
            </a:prstGeom>
          </p:spPr>
        </p:pic>
      </p:grpSp>
      <p:sp>
        <p:nvSpPr>
          <p:cNvPr id="74" name="Rectangle 73">
            <a:extLst>
              <a:ext uri="{FF2B5EF4-FFF2-40B4-BE49-F238E27FC236}">
                <a16:creationId xmlns:a16="http://schemas.microsoft.com/office/drawing/2014/main" id="{66A62A87-C0EF-C9FA-1CC5-53018B59B4E0}"/>
              </a:ext>
            </a:extLst>
          </p:cNvPr>
          <p:cNvSpPr/>
          <p:nvPr/>
        </p:nvSpPr>
        <p:spPr>
          <a:xfrm>
            <a:off x="10716575" y="512444"/>
            <a:ext cx="207648" cy="142747"/>
          </a:xfrm>
          <a:prstGeom prst="rect">
            <a:avLst/>
          </a:prstGeom>
          <a:solidFill>
            <a:srgbClr val="F6D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6" name="Rectangle 75">
            <a:extLst>
              <a:ext uri="{FF2B5EF4-FFF2-40B4-BE49-F238E27FC236}">
                <a16:creationId xmlns:a16="http://schemas.microsoft.com/office/drawing/2014/main" id="{1FE2E4C6-BEDC-B761-899B-318C76246FA5}"/>
              </a:ext>
            </a:extLst>
          </p:cNvPr>
          <p:cNvSpPr/>
          <p:nvPr/>
        </p:nvSpPr>
        <p:spPr>
          <a:xfrm>
            <a:off x="10101071" y="512445"/>
            <a:ext cx="184504" cy="269465"/>
          </a:xfrm>
          <a:prstGeom prst="rect">
            <a:avLst/>
          </a:prstGeom>
          <a:solidFill>
            <a:srgbClr val="BBD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7" name="Rectangle 76">
            <a:extLst>
              <a:ext uri="{FF2B5EF4-FFF2-40B4-BE49-F238E27FC236}">
                <a16:creationId xmlns:a16="http://schemas.microsoft.com/office/drawing/2014/main" id="{8DB13C29-AA9F-5E4D-1E16-8E0CDF1A9D08}"/>
              </a:ext>
            </a:extLst>
          </p:cNvPr>
          <p:cNvSpPr/>
          <p:nvPr/>
        </p:nvSpPr>
        <p:spPr>
          <a:xfrm>
            <a:off x="11355224" y="512444"/>
            <a:ext cx="184504" cy="263647"/>
          </a:xfrm>
          <a:prstGeom prst="rect">
            <a:avLst/>
          </a:prstGeom>
          <a:solidFill>
            <a:srgbClr val="BBD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6" name="Rectangle 85">
            <a:extLst>
              <a:ext uri="{FF2B5EF4-FFF2-40B4-BE49-F238E27FC236}">
                <a16:creationId xmlns:a16="http://schemas.microsoft.com/office/drawing/2014/main" id="{2BFD2EB2-0CFB-9120-C9A6-510FB6848582}"/>
              </a:ext>
            </a:extLst>
          </p:cNvPr>
          <p:cNvSpPr/>
          <p:nvPr/>
        </p:nvSpPr>
        <p:spPr>
          <a:xfrm>
            <a:off x="10100895" y="1056220"/>
            <a:ext cx="184504" cy="332631"/>
          </a:xfrm>
          <a:prstGeom prst="rect">
            <a:avLst/>
          </a:prstGeom>
          <a:solidFill>
            <a:srgbClr val="80B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8" name="Rectangle 87">
            <a:extLst>
              <a:ext uri="{FF2B5EF4-FFF2-40B4-BE49-F238E27FC236}">
                <a16:creationId xmlns:a16="http://schemas.microsoft.com/office/drawing/2014/main" id="{F48213ED-8D9A-CDBB-379B-9BD658135314}"/>
              </a:ext>
            </a:extLst>
          </p:cNvPr>
          <p:cNvSpPr/>
          <p:nvPr/>
        </p:nvSpPr>
        <p:spPr>
          <a:xfrm>
            <a:off x="10716397" y="1311298"/>
            <a:ext cx="207648" cy="77553"/>
          </a:xfrm>
          <a:prstGeom prst="rect">
            <a:avLst/>
          </a:prstGeom>
          <a:solidFill>
            <a:srgbClr val="F6D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9" name="Rectangle 88">
            <a:extLst>
              <a:ext uri="{FF2B5EF4-FFF2-40B4-BE49-F238E27FC236}">
                <a16:creationId xmlns:a16="http://schemas.microsoft.com/office/drawing/2014/main" id="{0FA60141-71EE-8DAF-102F-4CFC7873ACCC}"/>
              </a:ext>
            </a:extLst>
          </p:cNvPr>
          <p:cNvSpPr/>
          <p:nvPr/>
        </p:nvSpPr>
        <p:spPr>
          <a:xfrm>
            <a:off x="11355400" y="1056219"/>
            <a:ext cx="184504" cy="332632"/>
          </a:xfrm>
          <a:prstGeom prst="rect">
            <a:avLst/>
          </a:prstGeom>
          <a:solidFill>
            <a:srgbClr val="80B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6" name="Right Triangle 95">
            <a:extLst>
              <a:ext uri="{FF2B5EF4-FFF2-40B4-BE49-F238E27FC236}">
                <a16:creationId xmlns:a16="http://schemas.microsoft.com/office/drawing/2014/main" id="{D0EBB80E-0CDF-F442-DC02-E0B1A1765476}"/>
              </a:ext>
            </a:extLst>
          </p:cNvPr>
          <p:cNvSpPr/>
          <p:nvPr/>
        </p:nvSpPr>
        <p:spPr>
          <a:xfrm>
            <a:off x="10302066" y="1054101"/>
            <a:ext cx="396535" cy="252932"/>
          </a:xfrm>
          <a:prstGeom prst="rtTriangle">
            <a:avLst/>
          </a:prstGeom>
          <a:solidFill>
            <a:srgbClr val="ECA9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7E42D688-B4B9-A97B-59D2-1CA424A8C5D2}"/>
              </a:ext>
            </a:extLst>
          </p:cNvPr>
          <p:cNvSpPr/>
          <p:nvPr/>
        </p:nvSpPr>
        <p:spPr>
          <a:xfrm flipH="1">
            <a:off x="10940345" y="1055600"/>
            <a:ext cx="396535" cy="252932"/>
          </a:xfrm>
          <a:prstGeom prst="rtTriangle">
            <a:avLst/>
          </a:prstGeom>
          <a:solidFill>
            <a:srgbClr val="BF9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B61F8C3-A837-0C46-B2B6-2195FD01CA09}"/>
              </a:ext>
            </a:extLst>
          </p:cNvPr>
          <p:cNvSpPr/>
          <p:nvPr/>
        </p:nvSpPr>
        <p:spPr>
          <a:xfrm>
            <a:off x="10301699" y="1307033"/>
            <a:ext cx="396178" cy="81363"/>
          </a:xfrm>
          <a:prstGeom prst="rect">
            <a:avLst/>
          </a:prstGeom>
          <a:solidFill>
            <a:srgbClr val="ECA9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9" name="Rectangle 98">
            <a:extLst>
              <a:ext uri="{FF2B5EF4-FFF2-40B4-BE49-F238E27FC236}">
                <a16:creationId xmlns:a16="http://schemas.microsoft.com/office/drawing/2014/main" id="{FDEFAE00-64BF-B00C-D49D-CC3F84B4D697}"/>
              </a:ext>
            </a:extLst>
          </p:cNvPr>
          <p:cNvSpPr/>
          <p:nvPr/>
        </p:nvSpPr>
        <p:spPr>
          <a:xfrm>
            <a:off x="10940346" y="1306332"/>
            <a:ext cx="396178" cy="82418"/>
          </a:xfrm>
          <a:prstGeom prst="rect">
            <a:avLst/>
          </a:prstGeom>
          <a:solidFill>
            <a:srgbClr val="BF9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0" name="Right Triangle 99">
            <a:extLst>
              <a:ext uri="{FF2B5EF4-FFF2-40B4-BE49-F238E27FC236}">
                <a16:creationId xmlns:a16="http://schemas.microsoft.com/office/drawing/2014/main" id="{B6BBC173-5A96-7F7A-6B5A-8BC88EBBA858}"/>
              </a:ext>
            </a:extLst>
          </p:cNvPr>
          <p:cNvSpPr/>
          <p:nvPr/>
        </p:nvSpPr>
        <p:spPr>
          <a:xfrm rot="10800000">
            <a:off x="10935854" y="655442"/>
            <a:ext cx="400669" cy="117751"/>
          </a:xfrm>
          <a:prstGeom prst="rtTriangle">
            <a:avLst/>
          </a:prstGeom>
          <a:solidFill>
            <a:srgbClr val="D08A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Triangle 100">
            <a:extLst>
              <a:ext uri="{FF2B5EF4-FFF2-40B4-BE49-F238E27FC236}">
                <a16:creationId xmlns:a16="http://schemas.microsoft.com/office/drawing/2014/main" id="{252C6E40-7851-92AE-0EA3-915715C81721}"/>
              </a:ext>
            </a:extLst>
          </p:cNvPr>
          <p:cNvSpPr/>
          <p:nvPr/>
        </p:nvSpPr>
        <p:spPr>
          <a:xfrm rot="10800000" flipH="1">
            <a:off x="10302371" y="655189"/>
            <a:ext cx="395503" cy="126720"/>
          </a:xfrm>
          <a:prstGeom prst="rtTriangle">
            <a:avLst/>
          </a:prstGeom>
          <a:solidFill>
            <a:srgbClr val="A6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E302B59-4263-BF37-C8ED-A10ED1BB666E}"/>
              </a:ext>
            </a:extLst>
          </p:cNvPr>
          <p:cNvSpPr/>
          <p:nvPr/>
        </p:nvSpPr>
        <p:spPr>
          <a:xfrm>
            <a:off x="10301696" y="512443"/>
            <a:ext cx="396178" cy="142746"/>
          </a:xfrm>
          <a:prstGeom prst="rect">
            <a:avLst/>
          </a:prstGeom>
          <a:solidFill>
            <a:srgbClr val="A6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3" name="Rectangle 102">
            <a:extLst>
              <a:ext uri="{FF2B5EF4-FFF2-40B4-BE49-F238E27FC236}">
                <a16:creationId xmlns:a16="http://schemas.microsoft.com/office/drawing/2014/main" id="{B9A12217-67EE-A012-0E6C-EA3F8CB5735D}"/>
              </a:ext>
            </a:extLst>
          </p:cNvPr>
          <p:cNvSpPr/>
          <p:nvPr/>
        </p:nvSpPr>
        <p:spPr>
          <a:xfrm>
            <a:off x="10940345" y="512442"/>
            <a:ext cx="396178" cy="142746"/>
          </a:xfrm>
          <a:prstGeom prst="rect">
            <a:avLst/>
          </a:prstGeom>
          <a:solidFill>
            <a:srgbClr val="D08A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401810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341C-5B8B-4C34-2743-9FEBC8683886}"/>
              </a:ext>
            </a:extLst>
          </p:cNvPr>
          <p:cNvSpPr>
            <a:spLocks noGrp="1"/>
          </p:cNvSpPr>
          <p:nvPr>
            <p:ph type="title"/>
          </p:nvPr>
        </p:nvSpPr>
        <p:spPr/>
        <p:txBody>
          <a:bodyPr/>
          <a:lstStyle/>
          <a:p>
            <a:r>
              <a:rPr lang="en-US" dirty="0"/>
              <a:t>Numerical Illustrations of PAIR</a:t>
            </a:r>
          </a:p>
        </p:txBody>
      </p:sp>
      <p:sp>
        <p:nvSpPr>
          <p:cNvPr id="3" name="Content Placeholder 2">
            <a:extLst>
              <a:ext uri="{FF2B5EF4-FFF2-40B4-BE49-F238E27FC236}">
                <a16:creationId xmlns:a16="http://schemas.microsoft.com/office/drawing/2014/main" id="{2ACD88B7-9794-4085-40E4-08E2E043566C}"/>
              </a:ext>
            </a:extLst>
          </p:cNvPr>
          <p:cNvSpPr>
            <a:spLocks noGrp="1"/>
          </p:cNvSpPr>
          <p:nvPr>
            <p:ph idx="1"/>
          </p:nvPr>
        </p:nvSpPr>
        <p:spPr>
          <a:xfrm>
            <a:off x="3703039" y="1566407"/>
            <a:ext cx="8058817" cy="4610556"/>
          </a:xfrm>
        </p:spPr>
        <p:txBody>
          <a:bodyPr>
            <a:normAutofit/>
          </a:bodyPr>
          <a:lstStyle/>
          <a:p>
            <a:r>
              <a:rPr lang="en-US" sz="2400" dirty="0"/>
              <a:t>Randomized Shepp-Logan Phantoms, CT Imaging</a:t>
            </a:r>
          </a:p>
          <a:p>
            <a:pPr lvl="1"/>
            <a:r>
              <a:rPr lang="en-US" sz="2000" dirty="0"/>
              <a:t>Linear inverse problem </a:t>
            </a:r>
          </a:p>
          <a:p>
            <a:pPr lvl="1"/>
            <a:r>
              <a:rPr lang="en-US" sz="2000" dirty="0"/>
              <a:t>Linear autoencoders, linear maps between latent spaces</a:t>
            </a:r>
          </a:p>
          <a:p>
            <a:pPr lvl="1"/>
            <a:r>
              <a:rPr lang="en-US" sz="2000" dirty="0"/>
              <a:t>Comparisons for different size latent spaces</a:t>
            </a:r>
            <a:endParaRPr lang="en-US" sz="1000" dirty="0"/>
          </a:p>
          <a:p>
            <a:r>
              <a:rPr lang="en-US" sz="2400" dirty="0"/>
              <a:t>MNIST, Deblurring</a:t>
            </a:r>
          </a:p>
          <a:p>
            <a:pPr lvl="1"/>
            <a:r>
              <a:rPr lang="en-US" sz="2000" dirty="0"/>
              <a:t>Linear inverse problem</a:t>
            </a:r>
          </a:p>
          <a:p>
            <a:pPr lvl="1"/>
            <a:r>
              <a:rPr lang="en-US" sz="2000" dirty="0"/>
              <a:t>Convolutional Neural Network autoencoders, linear latent maps</a:t>
            </a:r>
          </a:p>
          <a:p>
            <a:pPr lvl="1"/>
            <a:r>
              <a:rPr lang="en-US" sz="2000" dirty="0"/>
              <a:t>Illustrate OOD metrics</a:t>
            </a:r>
          </a:p>
          <a:p>
            <a:pPr lvl="1"/>
            <a:endParaRPr lang="en-US" sz="1000" dirty="0"/>
          </a:p>
          <a:p>
            <a:r>
              <a:rPr lang="en-US" sz="2400" dirty="0" err="1"/>
              <a:t>OpenFWI</a:t>
            </a:r>
            <a:r>
              <a:rPr lang="en-US" sz="2400" dirty="0"/>
              <a:t>, Full Waveform Inversion</a:t>
            </a:r>
          </a:p>
          <a:p>
            <a:pPr lvl="1"/>
            <a:r>
              <a:rPr lang="en-US" sz="2000" dirty="0"/>
              <a:t>Nonlinear inverse problem</a:t>
            </a:r>
          </a:p>
          <a:p>
            <a:pPr lvl="1"/>
            <a:r>
              <a:rPr lang="en-US" sz="2000" dirty="0"/>
              <a:t>Residual Network autoencoders, linear/nonlinear latent maps</a:t>
            </a:r>
          </a:p>
          <a:p>
            <a:pPr lvl="1"/>
            <a:r>
              <a:rPr lang="en-US" sz="2000" dirty="0"/>
              <a:t>Refine PAIR solution with latent space optimization</a:t>
            </a:r>
          </a:p>
          <a:p>
            <a:endParaRPr lang="en-US" sz="2400" dirty="0"/>
          </a:p>
        </p:txBody>
      </p:sp>
      <p:sp>
        <p:nvSpPr>
          <p:cNvPr id="4" name="Slide Number Placeholder 3">
            <a:extLst>
              <a:ext uri="{FF2B5EF4-FFF2-40B4-BE49-F238E27FC236}">
                <a16:creationId xmlns:a16="http://schemas.microsoft.com/office/drawing/2014/main" id="{762C88B3-6AC8-327C-CCBE-919BEF9704FC}"/>
              </a:ext>
            </a:extLst>
          </p:cNvPr>
          <p:cNvSpPr>
            <a:spLocks noGrp="1"/>
          </p:cNvSpPr>
          <p:nvPr>
            <p:ph type="sldNum" sz="quarter" idx="12"/>
          </p:nvPr>
        </p:nvSpPr>
        <p:spPr/>
        <p:txBody>
          <a:bodyPr/>
          <a:lstStyle/>
          <a:p>
            <a:fld id="{6113E31D-E2AB-40D1-8B51-AFA5AFEF393A}" type="slidenum">
              <a:rPr lang="en-US" smtClean="0"/>
              <a:pPr/>
              <a:t>16</a:t>
            </a:fld>
            <a:endParaRPr lang="en-US" dirty="0"/>
          </a:p>
        </p:txBody>
      </p:sp>
      <p:pic>
        <p:nvPicPr>
          <p:cNvPr id="5" name="Picture 4">
            <a:extLst>
              <a:ext uri="{FF2B5EF4-FFF2-40B4-BE49-F238E27FC236}">
                <a16:creationId xmlns:a16="http://schemas.microsoft.com/office/drawing/2014/main" id="{3F5B5C76-699B-D517-33E8-37E02C85ADAC}"/>
              </a:ext>
            </a:extLst>
          </p:cNvPr>
          <p:cNvPicPr>
            <a:picLocks noChangeAspect="1"/>
          </p:cNvPicPr>
          <p:nvPr/>
        </p:nvPicPr>
        <p:blipFill>
          <a:blip r:embed="rId2"/>
          <a:srcRect l="2065" t="2070" r="67360" b="67430"/>
          <a:stretch>
            <a:fillRect/>
          </a:stretch>
        </p:blipFill>
        <p:spPr>
          <a:xfrm>
            <a:off x="2180738" y="3519643"/>
            <a:ext cx="458338" cy="457200"/>
          </a:xfrm>
          <a:prstGeom prst="rect">
            <a:avLst/>
          </a:prstGeom>
        </p:spPr>
      </p:pic>
      <p:pic>
        <p:nvPicPr>
          <p:cNvPr id="6" name="Picture 5">
            <a:extLst>
              <a:ext uri="{FF2B5EF4-FFF2-40B4-BE49-F238E27FC236}">
                <a16:creationId xmlns:a16="http://schemas.microsoft.com/office/drawing/2014/main" id="{7BC18536-7DA4-776A-1EAE-685F1000B121}"/>
              </a:ext>
            </a:extLst>
          </p:cNvPr>
          <p:cNvPicPr>
            <a:picLocks noChangeAspect="1"/>
          </p:cNvPicPr>
          <p:nvPr/>
        </p:nvPicPr>
        <p:blipFill>
          <a:blip r:embed="rId2"/>
          <a:srcRect l="34984" t="2299" r="35025" b="67702"/>
          <a:stretch>
            <a:fillRect/>
          </a:stretch>
        </p:blipFill>
        <p:spPr>
          <a:xfrm>
            <a:off x="2474028" y="3603453"/>
            <a:ext cx="457069" cy="457200"/>
          </a:xfrm>
          <a:prstGeom prst="rect">
            <a:avLst/>
          </a:prstGeom>
        </p:spPr>
      </p:pic>
      <p:pic>
        <p:nvPicPr>
          <p:cNvPr id="7" name="Picture 6">
            <a:extLst>
              <a:ext uri="{FF2B5EF4-FFF2-40B4-BE49-F238E27FC236}">
                <a16:creationId xmlns:a16="http://schemas.microsoft.com/office/drawing/2014/main" id="{86B2609F-85E5-11C6-CB70-2BAFA570BF98}"/>
              </a:ext>
            </a:extLst>
          </p:cNvPr>
          <p:cNvPicPr>
            <a:picLocks noChangeAspect="1"/>
          </p:cNvPicPr>
          <p:nvPr/>
        </p:nvPicPr>
        <p:blipFill>
          <a:blip r:embed="rId3"/>
          <a:srcRect l="2217" t="2187" r="67157" b="68193"/>
          <a:stretch>
            <a:fillRect/>
          </a:stretch>
        </p:blipFill>
        <p:spPr>
          <a:xfrm>
            <a:off x="684705" y="3519643"/>
            <a:ext cx="472709" cy="457200"/>
          </a:xfrm>
          <a:prstGeom prst="rect">
            <a:avLst/>
          </a:prstGeom>
        </p:spPr>
      </p:pic>
      <p:pic>
        <p:nvPicPr>
          <p:cNvPr id="8" name="Picture 7">
            <a:extLst>
              <a:ext uri="{FF2B5EF4-FFF2-40B4-BE49-F238E27FC236}">
                <a16:creationId xmlns:a16="http://schemas.microsoft.com/office/drawing/2014/main" id="{DADA833A-689F-4FEC-ECBA-77F736D85398}"/>
              </a:ext>
            </a:extLst>
          </p:cNvPr>
          <p:cNvPicPr>
            <a:picLocks noChangeAspect="1"/>
          </p:cNvPicPr>
          <p:nvPr/>
        </p:nvPicPr>
        <p:blipFill>
          <a:blip r:embed="rId2"/>
          <a:srcRect l="67453" t="2043" r="1936" b="67458"/>
          <a:stretch>
            <a:fillRect/>
          </a:stretch>
        </p:blipFill>
        <p:spPr>
          <a:xfrm>
            <a:off x="2766049" y="3687263"/>
            <a:ext cx="458866" cy="457200"/>
          </a:xfrm>
          <a:prstGeom prst="rect">
            <a:avLst/>
          </a:prstGeom>
        </p:spPr>
      </p:pic>
      <p:pic>
        <p:nvPicPr>
          <p:cNvPr id="9" name="Picture 8">
            <a:extLst>
              <a:ext uri="{FF2B5EF4-FFF2-40B4-BE49-F238E27FC236}">
                <a16:creationId xmlns:a16="http://schemas.microsoft.com/office/drawing/2014/main" id="{9E67B6E9-1D76-8A21-410B-2DBEC2EC5ADF}"/>
              </a:ext>
            </a:extLst>
          </p:cNvPr>
          <p:cNvPicPr>
            <a:picLocks noChangeAspect="1"/>
          </p:cNvPicPr>
          <p:nvPr/>
        </p:nvPicPr>
        <p:blipFill>
          <a:blip r:embed="rId3"/>
          <a:srcRect l="34745" t="2001" r="34630" b="68379"/>
          <a:stretch>
            <a:fillRect/>
          </a:stretch>
        </p:blipFill>
        <p:spPr>
          <a:xfrm>
            <a:off x="977464" y="3603453"/>
            <a:ext cx="472709" cy="457200"/>
          </a:xfrm>
          <a:prstGeom prst="rect">
            <a:avLst/>
          </a:prstGeom>
        </p:spPr>
      </p:pic>
      <p:pic>
        <p:nvPicPr>
          <p:cNvPr id="10" name="Picture 9">
            <a:extLst>
              <a:ext uri="{FF2B5EF4-FFF2-40B4-BE49-F238E27FC236}">
                <a16:creationId xmlns:a16="http://schemas.microsoft.com/office/drawing/2014/main" id="{0EFAFDE6-0B79-BA28-83AC-7039EE553D05}"/>
              </a:ext>
            </a:extLst>
          </p:cNvPr>
          <p:cNvPicPr>
            <a:picLocks noChangeAspect="1"/>
          </p:cNvPicPr>
          <p:nvPr/>
        </p:nvPicPr>
        <p:blipFill>
          <a:blip r:embed="rId3"/>
          <a:srcRect l="67380" t="1913" r="1996" b="67544"/>
          <a:stretch>
            <a:fillRect/>
          </a:stretch>
        </p:blipFill>
        <p:spPr>
          <a:xfrm>
            <a:off x="1270223" y="3687263"/>
            <a:ext cx="458447" cy="457200"/>
          </a:xfrm>
          <a:prstGeom prst="rect">
            <a:avLst/>
          </a:prstGeom>
        </p:spPr>
      </p:pic>
      <p:cxnSp>
        <p:nvCxnSpPr>
          <p:cNvPr id="12" name="Straight Arrow Connector 11">
            <a:extLst>
              <a:ext uri="{FF2B5EF4-FFF2-40B4-BE49-F238E27FC236}">
                <a16:creationId xmlns:a16="http://schemas.microsoft.com/office/drawing/2014/main" id="{F9CE7585-9439-2513-009A-F85AF4325DE0}"/>
              </a:ext>
            </a:extLst>
          </p:cNvPr>
          <p:cNvCxnSpPr>
            <a:cxnSpLocks/>
          </p:cNvCxnSpPr>
          <p:nvPr/>
        </p:nvCxnSpPr>
        <p:spPr>
          <a:xfrm>
            <a:off x="1784074" y="3804920"/>
            <a:ext cx="34713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A401E64-4E90-0C57-58D2-F52280AD6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05" y="1879570"/>
            <a:ext cx="228600" cy="571500"/>
          </a:xfrm>
          <a:prstGeom prst="rect">
            <a:avLst/>
          </a:prstGeom>
        </p:spPr>
      </p:pic>
      <p:pic>
        <p:nvPicPr>
          <p:cNvPr id="15" name="Picture 14">
            <a:extLst>
              <a:ext uri="{FF2B5EF4-FFF2-40B4-BE49-F238E27FC236}">
                <a16:creationId xmlns:a16="http://schemas.microsoft.com/office/drawing/2014/main" id="{C7D4DB2C-1016-5FB5-6B6D-241044E2C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4" y="1904085"/>
            <a:ext cx="228600" cy="571500"/>
          </a:xfrm>
          <a:prstGeom prst="rect">
            <a:avLst/>
          </a:prstGeom>
        </p:spPr>
      </p:pic>
      <p:pic>
        <p:nvPicPr>
          <p:cNvPr id="16" name="Picture 15">
            <a:extLst>
              <a:ext uri="{FF2B5EF4-FFF2-40B4-BE49-F238E27FC236}">
                <a16:creationId xmlns:a16="http://schemas.microsoft.com/office/drawing/2014/main" id="{2497CCC3-AD40-5628-2B9C-F147A38FD7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1804" y="1928600"/>
            <a:ext cx="228600" cy="571500"/>
          </a:xfrm>
          <a:prstGeom prst="rect">
            <a:avLst/>
          </a:prstGeom>
        </p:spPr>
      </p:pic>
      <p:pic>
        <p:nvPicPr>
          <p:cNvPr id="17" name="Picture 16" descr="A black and white circle with a black background&#10;&#10;Description automatically generated">
            <a:extLst>
              <a:ext uri="{FF2B5EF4-FFF2-40B4-BE49-F238E27FC236}">
                <a16:creationId xmlns:a16="http://schemas.microsoft.com/office/drawing/2014/main" id="{11F65126-E32D-A8B1-9C97-2337DE2142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1876" y="1875280"/>
            <a:ext cx="457200" cy="457200"/>
          </a:xfrm>
          <a:prstGeom prst="rect">
            <a:avLst/>
          </a:prstGeom>
        </p:spPr>
      </p:pic>
      <p:pic>
        <p:nvPicPr>
          <p:cNvPr id="18" name="Picture 17" descr="A grey alien face in space&#10;&#10;Description automatically generated">
            <a:extLst>
              <a:ext uri="{FF2B5EF4-FFF2-40B4-BE49-F238E27FC236}">
                <a16:creationId xmlns:a16="http://schemas.microsoft.com/office/drawing/2014/main" id="{E21E2149-5982-7C37-3E72-5B9BF6DFFA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4946" y="1959090"/>
            <a:ext cx="457200" cy="457200"/>
          </a:xfrm>
          <a:prstGeom prst="rect">
            <a:avLst/>
          </a:prstGeom>
        </p:spPr>
      </p:pic>
      <p:pic>
        <p:nvPicPr>
          <p:cNvPr id="19" name="Picture 18" descr="A black and white image of a circle&#10;&#10;Description automatically generated">
            <a:extLst>
              <a:ext uri="{FF2B5EF4-FFF2-40B4-BE49-F238E27FC236}">
                <a16:creationId xmlns:a16="http://schemas.microsoft.com/office/drawing/2014/main" id="{DB5AB088-D7C2-BCA2-8B6B-12B05DC77C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8017" y="2042900"/>
            <a:ext cx="457200" cy="457200"/>
          </a:xfrm>
          <a:prstGeom prst="rect">
            <a:avLst/>
          </a:prstGeom>
        </p:spPr>
      </p:pic>
      <p:cxnSp>
        <p:nvCxnSpPr>
          <p:cNvPr id="20" name="Straight Arrow Connector 19">
            <a:extLst>
              <a:ext uri="{FF2B5EF4-FFF2-40B4-BE49-F238E27FC236}">
                <a16:creationId xmlns:a16="http://schemas.microsoft.com/office/drawing/2014/main" id="{D0E389A0-30B2-8758-924D-4A28623FA93E}"/>
              </a:ext>
            </a:extLst>
          </p:cNvPr>
          <p:cNvCxnSpPr>
            <a:cxnSpLocks/>
          </p:cNvCxnSpPr>
          <p:nvPr/>
        </p:nvCxnSpPr>
        <p:spPr>
          <a:xfrm>
            <a:off x="1784074" y="2183656"/>
            <a:ext cx="347134"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4D78788-E439-9630-6214-CD526324F34E}"/>
              </a:ext>
            </a:extLst>
          </p:cNvPr>
          <p:cNvPicPr>
            <a:picLocks noChangeAspect="1"/>
          </p:cNvPicPr>
          <p:nvPr/>
        </p:nvPicPr>
        <p:blipFill>
          <a:blip r:embed="rId10"/>
          <a:srcRect l="1921" t="2467" r="90347" b="52186"/>
          <a:stretch>
            <a:fillRect/>
          </a:stretch>
        </p:blipFill>
        <p:spPr>
          <a:xfrm>
            <a:off x="684705" y="5055576"/>
            <a:ext cx="228600" cy="670338"/>
          </a:xfrm>
          <a:prstGeom prst="rect">
            <a:avLst/>
          </a:prstGeom>
        </p:spPr>
      </p:pic>
      <p:pic>
        <p:nvPicPr>
          <p:cNvPr id="24" name="Picture 23">
            <a:extLst>
              <a:ext uri="{FF2B5EF4-FFF2-40B4-BE49-F238E27FC236}">
                <a16:creationId xmlns:a16="http://schemas.microsoft.com/office/drawing/2014/main" id="{D34DDBB7-D6D2-153A-7E4F-3E026CFB68B4}"/>
              </a:ext>
            </a:extLst>
          </p:cNvPr>
          <p:cNvPicPr>
            <a:picLocks noChangeAspect="1"/>
          </p:cNvPicPr>
          <p:nvPr/>
        </p:nvPicPr>
        <p:blipFill>
          <a:blip r:embed="rId11"/>
          <a:srcRect l="1490" t="17410" r="90104" b="57426"/>
          <a:stretch>
            <a:fillRect/>
          </a:stretch>
        </p:blipFill>
        <p:spPr>
          <a:xfrm>
            <a:off x="2180888" y="5119843"/>
            <a:ext cx="458188" cy="457200"/>
          </a:xfrm>
          <a:prstGeom prst="rect">
            <a:avLst/>
          </a:prstGeom>
        </p:spPr>
      </p:pic>
      <p:pic>
        <p:nvPicPr>
          <p:cNvPr id="25" name="Picture 24">
            <a:extLst>
              <a:ext uri="{FF2B5EF4-FFF2-40B4-BE49-F238E27FC236}">
                <a16:creationId xmlns:a16="http://schemas.microsoft.com/office/drawing/2014/main" id="{131CD94A-115A-2B38-708E-4F539411F6DE}"/>
              </a:ext>
            </a:extLst>
          </p:cNvPr>
          <p:cNvPicPr>
            <a:picLocks noChangeAspect="1"/>
          </p:cNvPicPr>
          <p:nvPr/>
        </p:nvPicPr>
        <p:blipFill>
          <a:blip r:embed="rId10"/>
          <a:srcRect l="11747" t="2778" r="80521" b="51875"/>
          <a:stretch>
            <a:fillRect/>
          </a:stretch>
        </p:blipFill>
        <p:spPr>
          <a:xfrm>
            <a:off x="1041623" y="5084502"/>
            <a:ext cx="228600" cy="670338"/>
          </a:xfrm>
          <a:prstGeom prst="rect">
            <a:avLst/>
          </a:prstGeom>
        </p:spPr>
      </p:pic>
      <p:pic>
        <p:nvPicPr>
          <p:cNvPr id="26" name="Picture 25">
            <a:extLst>
              <a:ext uri="{FF2B5EF4-FFF2-40B4-BE49-F238E27FC236}">
                <a16:creationId xmlns:a16="http://schemas.microsoft.com/office/drawing/2014/main" id="{AF453F1D-3564-D38E-80FB-FB01D706AED3}"/>
              </a:ext>
            </a:extLst>
          </p:cNvPr>
          <p:cNvPicPr>
            <a:picLocks noChangeAspect="1"/>
          </p:cNvPicPr>
          <p:nvPr/>
        </p:nvPicPr>
        <p:blipFill>
          <a:blip r:embed="rId10"/>
          <a:srcRect l="21658" t="2778" r="70610" b="51875"/>
          <a:stretch>
            <a:fillRect/>
          </a:stretch>
        </p:blipFill>
        <p:spPr>
          <a:xfrm>
            <a:off x="1461804" y="5141031"/>
            <a:ext cx="228600" cy="670338"/>
          </a:xfrm>
          <a:prstGeom prst="rect">
            <a:avLst/>
          </a:prstGeom>
        </p:spPr>
      </p:pic>
      <p:pic>
        <p:nvPicPr>
          <p:cNvPr id="28" name="Picture 27">
            <a:extLst>
              <a:ext uri="{FF2B5EF4-FFF2-40B4-BE49-F238E27FC236}">
                <a16:creationId xmlns:a16="http://schemas.microsoft.com/office/drawing/2014/main" id="{6B5F1C64-5077-549B-50C2-0A0BF4074D9C}"/>
              </a:ext>
            </a:extLst>
          </p:cNvPr>
          <p:cNvPicPr>
            <a:picLocks noChangeAspect="1"/>
          </p:cNvPicPr>
          <p:nvPr/>
        </p:nvPicPr>
        <p:blipFill>
          <a:blip r:embed="rId11"/>
          <a:srcRect l="11493" t="17280" r="80101" b="57556"/>
          <a:stretch>
            <a:fillRect/>
          </a:stretch>
        </p:blipFill>
        <p:spPr>
          <a:xfrm>
            <a:off x="2473807" y="5203653"/>
            <a:ext cx="458188" cy="457200"/>
          </a:xfrm>
          <a:prstGeom prst="rect">
            <a:avLst/>
          </a:prstGeom>
        </p:spPr>
      </p:pic>
      <p:pic>
        <p:nvPicPr>
          <p:cNvPr id="29" name="Picture 28">
            <a:extLst>
              <a:ext uri="{FF2B5EF4-FFF2-40B4-BE49-F238E27FC236}">
                <a16:creationId xmlns:a16="http://schemas.microsoft.com/office/drawing/2014/main" id="{05F23D86-FC54-3CA0-5ED8-3D3510D91DA7}"/>
              </a:ext>
            </a:extLst>
          </p:cNvPr>
          <p:cNvPicPr>
            <a:picLocks noChangeAspect="1"/>
          </p:cNvPicPr>
          <p:nvPr/>
        </p:nvPicPr>
        <p:blipFill>
          <a:blip r:embed="rId11"/>
          <a:srcRect l="20994" t="17074" r="70600" b="57762"/>
          <a:stretch>
            <a:fillRect/>
          </a:stretch>
        </p:blipFill>
        <p:spPr>
          <a:xfrm>
            <a:off x="2766727" y="5287463"/>
            <a:ext cx="458188" cy="457200"/>
          </a:xfrm>
          <a:prstGeom prst="rect">
            <a:avLst/>
          </a:prstGeom>
        </p:spPr>
      </p:pic>
      <p:cxnSp>
        <p:nvCxnSpPr>
          <p:cNvPr id="32" name="Straight Arrow Connector 31">
            <a:extLst>
              <a:ext uri="{FF2B5EF4-FFF2-40B4-BE49-F238E27FC236}">
                <a16:creationId xmlns:a16="http://schemas.microsoft.com/office/drawing/2014/main" id="{3FE0031C-37A2-A311-7CF1-A22694DC1FD6}"/>
              </a:ext>
            </a:extLst>
          </p:cNvPr>
          <p:cNvCxnSpPr>
            <a:cxnSpLocks/>
          </p:cNvCxnSpPr>
          <p:nvPr/>
        </p:nvCxnSpPr>
        <p:spPr>
          <a:xfrm>
            <a:off x="1784074" y="5439883"/>
            <a:ext cx="347134"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6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8A18C-012E-9357-C36E-CF42ED15899E}"/>
            </a:ext>
          </a:extLst>
        </p:cNvPr>
        <p:cNvGrpSpPr/>
        <p:nvPr/>
      </p:nvGrpSpPr>
      <p:grpSpPr>
        <a:xfrm>
          <a:off x="0" y="0"/>
          <a:ext cx="0" cy="0"/>
          <a:chOff x="0" y="0"/>
          <a:chExt cx="0" cy="0"/>
        </a:xfrm>
      </p:grpSpPr>
      <p:grpSp>
        <p:nvGrpSpPr>
          <p:cNvPr id="131" name="Group 130">
            <a:extLst>
              <a:ext uri="{FF2B5EF4-FFF2-40B4-BE49-F238E27FC236}">
                <a16:creationId xmlns:a16="http://schemas.microsoft.com/office/drawing/2014/main" id="{9E7C79EC-BF47-28E4-FE54-E86594E89870}"/>
              </a:ext>
            </a:extLst>
          </p:cNvPr>
          <p:cNvGrpSpPr/>
          <p:nvPr/>
        </p:nvGrpSpPr>
        <p:grpSpPr>
          <a:xfrm>
            <a:off x="1807482" y="2878150"/>
            <a:ext cx="1910080" cy="1905000"/>
            <a:chOff x="1244913" y="3233868"/>
            <a:chExt cx="1910080" cy="1905000"/>
          </a:xfrm>
        </p:grpSpPr>
        <p:sp>
          <p:nvSpPr>
            <p:cNvPr id="132" name="Rectangle 131">
              <a:extLst>
                <a:ext uri="{FF2B5EF4-FFF2-40B4-BE49-F238E27FC236}">
                  <a16:creationId xmlns:a16="http://schemas.microsoft.com/office/drawing/2014/main" id="{6FD2B366-85DA-05D4-634D-5AB4B174AF38}"/>
                </a:ext>
              </a:extLst>
            </p:cNvPr>
            <p:cNvSpPr/>
            <p:nvPr/>
          </p:nvSpPr>
          <p:spPr>
            <a:xfrm>
              <a:off x="1244913" y="3233868"/>
              <a:ext cx="1910080" cy="1905000"/>
            </a:xfrm>
            <a:prstGeom prst="rect">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33" name="Group 132">
              <a:extLst>
                <a:ext uri="{FF2B5EF4-FFF2-40B4-BE49-F238E27FC236}">
                  <a16:creationId xmlns:a16="http://schemas.microsoft.com/office/drawing/2014/main" id="{F7C27A22-2482-69FC-068E-106699D8BB46}"/>
                </a:ext>
              </a:extLst>
            </p:cNvPr>
            <p:cNvGrpSpPr/>
            <p:nvPr/>
          </p:nvGrpSpPr>
          <p:grpSpPr>
            <a:xfrm>
              <a:off x="1697033" y="3683448"/>
              <a:ext cx="1005840" cy="1005840"/>
              <a:chOff x="3485193" y="3490770"/>
              <a:chExt cx="1005840" cy="1005840"/>
            </a:xfrm>
          </p:grpSpPr>
          <p:sp>
            <p:nvSpPr>
              <p:cNvPr id="153" name="Oval 152">
                <a:extLst>
                  <a:ext uri="{FF2B5EF4-FFF2-40B4-BE49-F238E27FC236}">
                    <a16:creationId xmlns:a16="http://schemas.microsoft.com/office/drawing/2014/main" id="{F6AA12F3-705E-4F1C-DB6B-A08E30BB1AC9}"/>
                  </a:ext>
                </a:extLst>
              </p:cNvPr>
              <p:cNvSpPr/>
              <p:nvPr/>
            </p:nvSpPr>
            <p:spPr>
              <a:xfrm>
                <a:off x="3485193" y="3490770"/>
                <a:ext cx="1005840" cy="1005840"/>
              </a:xfrm>
              <a:prstGeom prst="ellipse">
                <a:avLst/>
              </a:prstGeom>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0DF194A4-211D-360A-6476-6ED5898F38CB}"/>
                  </a:ext>
                </a:extLst>
              </p:cNvPr>
              <p:cNvSpPr/>
              <p:nvPr/>
            </p:nvSpPr>
            <p:spPr>
              <a:xfrm>
                <a:off x="3652533" y="3672055"/>
                <a:ext cx="671159" cy="643269"/>
              </a:xfrm>
              <a:custGeom>
                <a:avLst/>
                <a:gdLst>
                  <a:gd name="connsiteX0" fmla="*/ 763231 w 925053"/>
                  <a:gd name="connsiteY0" fmla="*/ 236220 h 881364"/>
                  <a:gd name="connsiteX1" fmla="*/ 763231 w 925053"/>
                  <a:gd name="connsiteY1" fmla="*/ 236220 h 881364"/>
                  <a:gd name="connsiteX2" fmla="*/ 633691 w 925053"/>
                  <a:gd name="connsiteY2" fmla="*/ 331470 h 881364"/>
                  <a:gd name="connsiteX3" fmla="*/ 595591 w 925053"/>
                  <a:gd name="connsiteY3" fmla="*/ 335280 h 881364"/>
                  <a:gd name="connsiteX4" fmla="*/ 534631 w 925053"/>
                  <a:gd name="connsiteY4" fmla="*/ 331470 h 881364"/>
                  <a:gd name="connsiteX5" fmla="*/ 507961 w 925053"/>
                  <a:gd name="connsiteY5" fmla="*/ 255270 h 881364"/>
                  <a:gd name="connsiteX6" fmla="*/ 511771 w 925053"/>
                  <a:gd name="connsiteY6" fmla="*/ 175260 h 881364"/>
                  <a:gd name="connsiteX7" fmla="*/ 523201 w 925053"/>
                  <a:gd name="connsiteY7" fmla="*/ 114300 h 881364"/>
                  <a:gd name="connsiteX8" fmla="*/ 519391 w 925053"/>
                  <a:gd name="connsiteY8" fmla="*/ 87630 h 881364"/>
                  <a:gd name="connsiteX9" fmla="*/ 469861 w 925053"/>
                  <a:gd name="connsiteY9" fmla="*/ 41910 h 881364"/>
                  <a:gd name="connsiteX10" fmla="*/ 435571 w 925053"/>
                  <a:gd name="connsiteY10" fmla="*/ 19050 h 881364"/>
                  <a:gd name="connsiteX11" fmla="*/ 366991 w 925053"/>
                  <a:gd name="connsiteY11" fmla="*/ 0 h 881364"/>
                  <a:gd name="connsiteX12" fmla="*/ 309841 w 925053"/>
                  <a:gd name="connsiteY12" fmla="*/ 11430 h 881364"/>
                  <a:gd name="connsiteX13" fmla="*/ 283171 w 925053"/>
                  <a:gd name="connsiteY13" fmla="*/ 22860 h 881364"/>
                  <a:gd name="connsiteX14" fmla="*/ 267931 w 925053"/>
                  <a:gd name="connsiteY14" fmla="*/ 30480 h 881364"/>
                  <a:gd name="connsiteX15" fmla="*/ 252691 w 925053"/>
                  <a:gd name="connsiteY15" fmla="*/ 45720 h 881364"/>
                  <a:gd name="connsiteX16" fmla="*/ 245071 w 925053"/>
                  <a:gd name="connsiteY16" fmla="*/ 64770 h 881364"/>
                  <a:gd name="connsiteX17" fmla="*/ 241261 w 925053"/>
                  <a:gd name="connsiteY17" fmla="*/ 182880 h 881364"/>
                  <a:gd name="connsiteX18" fmla="*/ 275551 w 925053"/>
                  <a:gd name="connsiteY18" fmla="*/ 240030 h 881364"/>
                  <a:gd name="connsiteX19" fmla="*/ 290791 w 925053"/>
                  <a:gd name="connsiteY19" fmla="*/ 270510 h 881364"/>
                  <a:gd name="connsiteX20" fmla="*/ 283171 w 925053"/>
                  <a:gd name="connsiteY20" fmla="*/ 323850 h 881364"/>
                  <a:gd name="connsiteX21" fmla="*/ 275551 w 925053"/>
                  <a:gd name="connsiteY21" fmla="*/ 339090 h 881364"/>
                  <a:gd name="connsiteX22" fmla="*/ 245071 w 925053"/>
                  <a:gd name="connsiteY22" fmla="*/ 361950 h 881364"/>
                  <a:gd name="connsiteX23" fmla="*/ 203161 w 925053"/>
                  <a:gd name="connsiteY23" fmla="*/ 377190 h 881364"/>
                  <a:gd name="connsiteX24" fmla="*/ 77431 w 925053"/>
                  <a:gd name="connsiteY24" fmla="*/ 377190 h 881364"/>
                  <a:gd name="connsiteX25" fmla="*/ 54571 w 925053"/>
                  <a:gd name="connsiteY25" fmla="*/ 388620 h 881364"/>
                  <a:gd name="connsiteX26" fmla="*/ 16471 w 925053"/>
                  <a:gd name="connsiteY26" fmla="*/ 392430 h 881364"/>
                  <a:gd name="connsiteX27" fmla="*/ 12661 w 925053"/>
                  <a:gd name="connsiteY27" fmla="*/ 491490 h 881364"/>
                  <a:gd name="connsiteX28" fmla="*/ 24091 w 925053"/>
                  <a:gd name="connsiteY28" fmla="*/ 502920 h 881364"/>
                  <a:gd name="connsiteX29" fmla="*/ 58381 w 925053"/>
                  <a:gd name="connsiteY29" fmla="*/ 529590 h 881364"/>
                  <a:gd name="connsiteX30" fmla="*/ 73621 w 925053"/>
                  <a:gd name="connsiteY30" fmla="*/ 541020 h 881364"/>
                  <a:gd name="connsiteX31" fmla="*/ 88861 w 925053"/>
                  <a:gd name="connsiteY31" fmla="*/ 556260 h 881364"/>
                  <a:gd name="connsiteX32" fmla="*/ 111721 w 925053"/>
                  <a:gd name="connsiteY32" fmla="*/ 571500 h 881364"/>
                  <a:gd name="connsiteX33" fmla="*/ 130771 w 925053"/>
                  <a:gd name="connsiteY33" fmla="*/ 594360 h 881364"/>
                  <a:gd name="connsiteX34" fmla="*/ 157441 w 925053"/>
                  <a:gd name="connsiteY34" fmla="*/ 617220 h 881364"/>
                  <a:gd name="connsiteX35" fmla="*/ 199351 w 925053"/>
                  <a:gd name="connsiteY35" fmla="*/ 662940 h 881364"/>
                  <a:gd name="connsiteX36" fmla="*/ 210781 w 925053"/>
                  <a:gd name="connsiteY36" fmla="*/ 681990 h 881364"/>
                  <a:gd name="connsiteX37" fmla="*/ 218401 w 925053"/>
                  <a:gd name="connsiteY37" fmla="*/ 712470 h 881364"/>
                  <a:gd name="connsiteX38" fmla="*/ 206971 w 925053"/>
                  <a:gd name="connsiteY38" fmla="*/ 796290 h 881364"/>
                  <a:gd name="connsiteX39" fmla="*/ 214591 w 925053"/>
                  <a:gd name="connsiteY39" fmla="*/ 838200 h 881364"/>
                  <a:gd name="connsiteX40" fmla="*/ 245071 w 925053"/>
                  <a:gd name="connsiteY40" fmla="*/ 857250 h 881364"/>
                  <a:gd name="connsiteX41" fmla="*/ 294601 w 925053"/>
                  <a:gd name="connsiteY41" fmla="*/ 880110 h 881364"/>
                  <a:gd name="connsiteX42" fmla="*/ 405091 w 925053"/>
                  <a:gd name="connsiteY42" fmla="*/ 857250 h 881364"/>
                  <a:gd name="connsiteX43" fmla="*/ 431761 w 925053"/>
                  <a:gd name="connsiteY43" fmla="*/ 796290 h 881364"/>
                  <a:gd name="connsiteX44" fmla="*/ 447001 w 925053"/>
                  <a:gd name="connsiteY44" fmla="*/ 762000 h 881364"/>
                  <a:gd name="connsiteX45" fmla="*/ 485101 w 925053"/>
                  <a:gd name="connsiteY45" fmla="*/ 708660 h 881364"/>
                  <a:gd name="connsiteX46" fmla="*/ 523201 w 925053"/>
                  <a:gd name="connsiteY46" fmla="*/ 697230 h 881364"/>
                  <a:gd name="connsiteX47" fmla="*/ 584161 w 925053"/>
                  <a:gd name="connsiteY47" fmla="*/ 701040 h 881364"/>
                  <a:gd name="connsiteX48" fmla="*/ 629881 w 925053"/>
                  <a:gd name="connsiteY48" fmla="*/ 716280 h 881364"/>
                  <a:gd name="connsiteX49" fmla="*/ 679411 w 925053"/>
                  <a:gd name="connsiteY49" fmla="*/ 723900 h 881364"/>
                  <a:gd name="connsiteX50" fmla="*/ 866101 w 925053"/>
                  <a:gd name="connsiteY50" fmla="*/ 697230 h 881364"/>
                  <a:gd name="connsiteX51" fmla="*/ 892771 w 925053"/>
                  <a:gd name="connsiteY51" fmla="*/ 659130 h 881364"/>
                  <a:gd name="connsiteX52" fmla="*/ 923251 w 925053"/>
                  <a:gd name="connsiteY52" fmla="*/ 586740 h 881364"/>
                  <a:gd name="connsiteX53" fmla="*/ 919441 w 925053"/>
                  <a:gd name="connsiteY53" fmla="*/ 521970 h 881364"/>
                  <a:gd name="connsiteX54" fmla="*/ 877531 w 925053"/>
                  <a:gd name="connsiteY54" fmla="*/ 506730 h 881364"/>
                  <a:gd name="connsiteX55" fmla="*/ 759421 w 925053"/>
                  <a:gd name="connsiteY55" fmla="*/ 487680 h 881364"/>
                  <a:gd name="connsiteX56" fmla="*/ 709891 w 925053"/>
                  <a:gd name="connsiteY56" fmla="*/ 457200 h 881364"/>
                  <a:gd name="connsiteX57" fmla="*/ 702271 w 925053"/>
                  <a:gd name="connsiteY57" fmla="*/ 438150 h 881364"/>
                  <a:gd name="connsiteX58" fmla="*/ 713701 w 925053"/>
                  <a:gd name="connsiteY58" fmla="*/ 392430 h 881364"/>
                  <a:gd name="connsiteX59" fmla="*/ 725131 w 925053"/>
                  <a:gd name="connsiteY59" fmla="*/ 369570 h 881364"/>
                  <a:gd name="connsiteX60" fmla="*/ 747991 w 925053"/>
                  <a:gd name="connsiteY60" fmla="*/ 335280 h 881364"/>
                  <a:gd name="connsiteX61" fmla="*/ 763231 w 925053"/>
                  <a:gd name="connsiteY61" fmla="*/ 320040 h 881364"/>
                  <a:gd name="connsiteX62" fmla="*/ 770851 w 925053"/>
                  <a:gd name="connsiteY62" fmla="*/ 304800 h 881364"/>
                  <a:gd name="connsiteX63" fmla="*/ 782281 w 925053"/>
                  <a:gd name="connsiteY63" fmla="*/ 289560 h 881364"/>
                  <a:gd name="connsiteX64" fmla="*/ 763231 w 925053"/>
                  <a:gd name="connsiteY64" fmla="*/ 236220 h 88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25053" h="881364">
                    <a:moveTo>
                      <a:pt x="763231" y="236220"/>
                    </a:moveTo>
                    <a:lnTo>
                      <a:pt x="763231" y="236220"/>
                    </a:lnTo>
                    <a:cubicBezTo>
                      <a:pt x="718887" y="275347"/>
                      <a:pt x="689170" y="308868"/>
                      <a:pt x="633691" y="331470"/>
                    </a:cubicBezTo>
                    <a:cubicBezTo>
                      <a:pt x="621871" y="336286"/>
                      <a:pt x="608291" y="334010"/>
                      <a:pt x="595591" y="335280"/>
                    </a:cubicBezTo>
                    <a:cubicBezTo>
                      <a:pt x="575271" y="334010"/>
                      <a:pt x="553657" y="338718"/>
                      <a:pt x="534631" y="331470"/>
                    </a:cubicBezTo>
                    <a:cubicBezTo>
                      <a:pt x="510661" y="322339"/>
                      <a:pt x="509919" y="267998"/>
                      <a:pt x="507961" y="255270"/>
                    </a:cubicBezTo>
                    <a:cubicBezTo>
                      <a:pt x="509231" y="228600"/>
                      <a:pt x="508901" y="201806"/>
                      <a:pt x="511771" y="175260"/>
                    </a:cubicBezTo>
                    <a:cubicBezTo>
                      <a:pt x="513993" y="154706"/>
                      <a:pt x="523201" y="114300"/>
                      <a:pt x="523201" y="114300"/>
                    </a:cubicBezTo>
                    <a:cubicBezTo>
                      <a:pt x="521931" y="105410"/>
                      <a:pt x="523154" y="95784"/>
                      <a:pt x="519391" y="87630"/>
                    </a:cubicBezTo>
                    <a:cubicBezTo>
                      <a:pt x="511103" y="69673"/>
                      <a:pt x="484087" y="51952"/>
                      <a:pt x="469861" y="41910"/>
                    </a:cubicBezTo>
                    <a:cubicBezTo>
                      <a:pt x="458638" y="33988"/>
                      <a:pt x="447858" y="25193"/>
                      <a:pt x="435571" y="19050"/>
                    </a:cubicBezTo>
                    <a:cubicBezTo>
                      <a:pt x="417412" y="9970"/>
                      <a:pt x="386571" y="4351"/>
                      <a:pt x="366991" y="0"/>
                    </a:cubicBezTo>
                    <a:cubicBezTo>
                      <a:pt x="344657" y="3191"/>
                      <a:pt x="331887" y="4081"/>
                      <a:pt x="309841" y="11430"/>
                    </a:cubicBezTo>
                    <a:cubicBezTo>
                      <a:pt x="300665" y="14489"/>
                      <a:pt x="291976" y="18858"/>
                      <a:pt x="283171" y="22860"/>
                    </a:cubicBezTo>
                    <a:cubicBezTo>
                      <a:pt x="278000" y="25210"/>
                      <a:pt x="272475" y="27072"/>
                      <a:pt x="267931" y="30480"/>
                    </a:cubicBezTo>
                    <a:cubicBezTo>
                      <a:pt x="262184" y="34791"/>
                      <a:pt x="257771" y="40640"/>
                      <a:pt x="252691" y="45720"/>
                    </a:cubicBezTo>
                    <a:cubicBezTo>
                      <a:pt x="250151" y="52070"/>
                      <a:pt x="247082" y="58233"/>
                      <a:pt x="245071" y="64770"/>
                    </a:cubicBezTo>
                    <a:cubicBezTo>
                      <a:pt x="232154" y="106750"/>
                      <a:pt x="231987" y="131871"/>
                      <a:pt x="241261" y="182880"/>
                    </a:cubicBezTo>
                    <a:cubicBezTo>
                      <a:pt x="247530" y="217362"/>
                      <a:pt x="260843" y="216130"/>
                      <a:pt x="275551" y="240030"/>
                    </a:cubicBezTo>
                    <a:cubicBezTo>
                      <a:pt x="281504" y="249704"/>
                      <a:pt x="290791" y="270510"/>
                      <a:pt x="290791" y="270510"/>
                    </a:cubicBezTo>
                    <a:cubicBezTo>
                      <a:pt x="289520" y="283217"/>
                      <a:pt x="288821" y="308783"/>
                      <a:pt x="283171" y="323850"/>
                    </a:cubicBezTo>
                    <a:cubicBezTo>
                      <a:pt x="281177" y="329168"/>
                      <a:pt x="279567" y="335074"/>
                      <a:pt x="275551" y="339090"/>
                    </a:cubicBezTo>
                    <a:cubicBezTo>
                      <a:pt x="266571" y="348070"/>
                      <a:pt x="257119" y="357934"/>
                      <a:pt x="245071" y="361950"/>
                    </a:cubicBezTo>
                    <a:cubicBezTo>
                      <a:pt x="215723" y="371733"/>
                      <a:pt x="229669" y="366587"/>
                      <a:pt x="203161" y="377190"/>
                    </a:cubicBezTo>
                    <a:cubicBezTo>
                      <a:pt x="156586" y="373863"/>
                      <a:pt x="125779" y="369454"/>
                      <a:pt x="77431" y="377190"/>
                    </a:cubicBezTo>
                    <a:cubicBezTo>
                      <a:pt x="69019" y="378536"/>
                      <a:pt x="62836" y="386554"/>
                      <a:pt x="54571" y="388620"/>
                    </a:cubicBezTo>
                    <a:cubicBezTo>
                      <a:pt x="42189" y="391716"/>
                      <a:pt x="29171" y="391160"/>
                      <a:pt x="16471" y="392430"/>
                    </a:cubicBezTo>
                    <a:cubicBezTo>
                      <a:pt x="-6715" y="431073"/>
                      <a:pt x="-2997" y="416334"/>
                      <a:pt x="12661" y="491490"/>
                    </a:cubicBezTo>
                    <a:cubicBezTo>
                      <a:pt x="13760" y="496765"/>
                      <a:pt x="19952" y="499471"/>
                      <a:pt x="24091" y="502920"/>
                    </a:cubicBezTo>
                    <a:cubicBezTo>
                      <a:pt x="35215" y="512190"/>
                      <a:pt x="46904" y="520761"/>
                      <a:pt x="58381" y="529590"/>
                    </a:cubicBezTo>
                    <a:cubicBezTo>
                      <a:pt x="63414" y="533462"/>
                      <a:pt x="69131" y="536530"/>
                      <a:pt x="73621" y="541020"/>
                    </a:cubicBezTo>
                    <a:cubicBezTo>
                      <a:pt x="78701" y="546100"/>
                      <a:pt x="83251" y="551772"/>
                      <a:pt x="88861" y="556260"/>
                    </a:cubicBezTo>
                    <a:cubicBezTo>
                      <a:pt x="96012" y="561981"/>
                      <a:pt x="104945" y="565340"/>
                      <a:pt x="111721" y="571500"/>
                    </a:cubicBezTo>
                    <a:cubicBezTo>
                      <a:pt x="119060" y="578172"/>
                      <a:pt x="123757" y="587346"/>
                      <a:pt x="130771" y="594360"/>
                    </a:cubicBezTo>
                    <a:cubicBezTo>
                      <a:pt x="139050" y="602639"/>
                      <a:pt x="148837" y="609278"/>
                      <a:pt x="157441" y="617220"/>
                    </a:cubicBezTo>
                    <a:cubicBezTo>
                      <a:pt x="171313" y="630025"/>
                      <a:pt x="188131" y="647512"/>
                      <a:pt x="199351" y="662940"/>
                    </a:cubicBezTo>
                    <a:cubicBezTo>
                      <a:pt x="203707" y="668929"/>
                      <a:pt x="206971" y="675640"/>
                      <a:pt x="210781" y="681990"/>
                    </a:cubicBezTo>
                    <a:cubicBezTo>
                      <a:pt x="213321" y="692150"/>
                      <a:pt x="217965" y="702006"/>
                      <a:pt x="218401" y="712470"/>
                    </a:cubicBezTo>
                    <a:cubicBezTo>
                      <a:pt x="220477" y="762286"/>
                      <a:pt x="218510" y="761674"/>
                      <a:pt x="206971" y="796290"/>
                    </a:cubicBezTo>
                    <a:cubicBezTo>
                      <a:pt x="209511" y="810260"/>
                      <a:pt x="207066" y="826159"/>
                      <a:pt x="214591" y="838200"/>
                    </a:cubicBezTo>
                    <a:cubicBezTo>
                      <a:pt x="220941" y="848360"/>
                      <a:pt x="234668" y="851306"/>
                      <a:pt x="245071" y="857250"/>
                    </a:cubicBezTo>
                    <a:cubicBezTo>
                      <a:pt x="260826" y="866253"/>
                      <a:pt x="277987" y="872990"/>
                      <a:pt x="294601" y="880110"/>
                    </a:cubicBezTo>
                    <a:cubicBezTo>
                      <a:pt x="320979" y="878911"/>
                      <a:pt x="382362" y="891343"/>
                      <a:pt x="405091" y="857250"/>
                    </a:cubicBezTo>
                    <a:cubicBezTo>
                      <a:pt x="417394" y="838795"/>
                      <a:pt x="422828" y="816591"/>
                      <a:pt x="431761" y="796290"/>
                    </a:cubicBezTo>
                    <a:cubicBezTo>
                      <a:pt x="436798" y="784841"/>
                      <a:pt x="441921" y="773430"/>
                      <a:pt x="447001" y="762000"/>
                    </a:cubicBezTo>
                    <a:cubicBezTo>
                      <a:pt x="458471" y="736193"/>
                      <a:pt x="458817" y="721802"/>
                      <a:pt x="485101" y="708660"/>
                    </a:cubicBezTo>
                    <a:cubicBezTo>
                      <a:pt x="496960" y="702730"/>
                      <a:pt x="510501" y="701040"/>
                      <a:pt x="523201" y="697230"/>
                    </a:cubicBezTo>
                    <a:cubicBezTo>
                      <a:pt x="543521" y="698500"/>
                      <a:pt x="564118" y="697461"/>
                      <a:pt x="584161" y="701040"/>
                    </a:cubicBezTo>
                    <a:cubicBezTo>
                      <a:pt x="599975" y="703864"/>
                      <a:pt x="614260" y="712531"/>
                      <a:pt x="629881" y="716280"/>
                    </a:cubicBezTo>
                    <a:cubicBezTo>
                      <a:pt x="646124" y="720178"/>
                      <a:pt x="662901" y="721360"/>
                      <a:pt x="679411" y="723900"/>
                    </a:cubicBezTo>
                    <a:cubicBezTo>
                      <a:pt x="741641" y="715010"/>
                      <a:pt x="805950" y="715490"/>
                      <a:pt x="866101" y="697230"/>
                    </a:cubicBezTo>
                    <a:cubicBezTo>
                      <a:pt x="880935" y="692727"/>
                      <a:pt x="885004" y="672546"/>
                      <a:pt x="892771" y="659130"/>
                    </a:cubicBezTo>
                    <a:cubicBezTo>
                      <a:pt x="899499" y="647509"/>
                      <a:pt x="918749" y="597995"/>
                      <a:pt x="923251" y="586740"/>
                    </a:cubicBezTo>
                    <a:cubicBezTo>
                      <a:pt x="921981" y="565150"/>
                      <a:pt x="930171" y="540748"/>
                      <a:pt x="919441" y="521970"/>
                    </a:cubicBezTo>
                    <a:cubicBezTo>
                      <a:pt x="912066" y="509064"/>
                      <a:pt x="891633" y="511431"/>
                      <a:pt x="877531" y="506730"/>
                    </a:cubicBezTo>
                    <a:cubicBezTo>
                      <a:pt x="812710" y="485123"/>
                      <a:pt x="836511" y="491963"/>
                      <a:pt x="759421" y="487680"/>
                    </a:cubicBezTo>
                    <a:cubicBezTo>
                      <a:pt x="738616" y="478764"/>
                      <a:pt x="724817" y="475857"/>
                      <a:pt x="709891" y="457200"/>
                    </a:cubicBezTo>
                    <a:cubicBezTo>
                      <a:pt x="705619" y="451860"/>
                      <a:pt x="704811" y="444500"/>
                      <a:pt x="702271" y="438150"/>
                    </a:cubicBezTo>
                    <a:cubicBezTo>
                      <a:pt x="706081" y="422910"/>
                      <a:pt x="708733" y="407333"/>
                      <a:pt x="713701" y="392430"/>
                    </a:cubicBezTo>
                    <a:cubicBezTo>
                      <a:pt x="716395" y="384348"/>
                      <a:pt x="721051" y="377049"/>
                      <a:pt x="725131" y="369570"/>
                    </a:cubicBezTo>
                    <a:cubicBezTo>
                      <a:pt x="731174" y="358491"/>
                      <a:pt x="739539" y="344940"/>
                      <a:pt x="747991" y="335280"/>
                    </a:cubicBezTo>
                    <a:cubicBezTo>
                      <a:pt x="752722" y="329873"/>
                      <a:pt x="758920" y="325787"/>
                      <a:pt x="763231" y="320040"/>
                    </a:cubicBezTo>
                    <a:cubicBezTo>
                      <a:pt x="766639" y="315496"/>
                      <a:pt x="767841" y="309616"/>
                      <a:pt x="770851" y="304800"/>
                    </a:cubicBezTo>
                    <a:cubicBezTo>
                      <a:pt x="774216" y="299415"/>
                      <a:pt x="778471" y="294640"/>
                      <a:pt x="782281" y="289560"/>
                    </a:cubicBezTo>
                    <a:cubicBezTo>
                      <a:pt x="778322" y="242050"/>
                      <a:pt x="766406" y="245110"/>
                      <a:pt x="763231" y="236220"/>
                    </a:cubicBezTo>
                    <a:close/>
                  </a:path>
                </a:pathLst>
              </a:cu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78AD6E74-EC01-9F84-E659-F771D75E6BBA}"/>
                </a:ext>
              </a:extLst>
            </p:cNvPr>
            <p:cNvGrpSpPr/>
            <p:nvPr/>
          </p:nvGrpSpPr>
          <p:grpSpPr>
            <a:xfrm>
              <a:off x="1349371" y="3337691"/>
              <a:ext cx="1701165" cy="1697354"/>
              <a:chOff x="1291268" y="3441152"/>
              <a:chExt cx="1701165" cy="1697354"/>
            </a:xfrm>
          </p:grpSpPr>
          <p:grpSp>
            <p:nvGrpSpPr>
              <p:cNvPr id="135" name="Group 134">
                <a:extLst>
                  <a:ext uri="{FF2B5EF4-FFF2-40B4-BE49-F238E27FC236}">
                    <a16:creationId xmlns:a16="http://schemas.microsoft.com/office/drawing/2014/main" id="{9EF0F450-AD01-D2C7-9E54-747513201371}"/>
                  </a:ext>
                </a:extLst>
              </p:cNvPr>
              <p:cNvGrpSpPr/>
              <p:nvPr/>
            </p:nvGrpSpPr>
            <p:grpSpPr>
              <a:xfrm>
                <a:off x="1291268" y="3441152"/>
                <a:ext cx="939165" cy="935354"/>
                <a:chOff x="1291268" y="3441152"/>
                <a:chExt cx="939165" cy="935354"/>
              </a:xfrm>
            </p:grpSpPr>
            <p:cxnSp>
              <p:nvCxnSpPr>
                <p:cNvPr id="151" name="Straight Arrow Connector 150">
                  <a:extLst>
                    <a:ext uri="{FF2B5EF4-FFF2-40B4-BE49-F238E27FC236}">
                      <a16:creationId xmlns:a16="http://schemas.microsoft.com/office/drawing/2014/main" id="{39CB2056-F050-8DD0-85D4-2976D335E2DE}"/>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CCE488F0-393B-4720-A581-7EB36D39B8FC}"/>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9CCF4C0F-13E0-006A-C39F-432801BAA8CD}"/>
                  </a:ext>
                </a:extLst>
              </p:cNvPr>
              <p:cNvGrpSpPr/>
              <p:nvPr/>
            </p:nvGrpSpPr>
            <p:grpSpPr>
              <a:xfrm>
                <a:off x="1443668" y="3593552"/>
                <a:ext cx="939165" cy="935354"/>
                <a:chOff x="1291268" y="3441152"/>
                <a:chExt cx="939165" cy="935354"/>
              </a:xfrm>
            </p:grpSpPr>
            <p:cxnSp>
              <p:nvCxnSpPr>
                <p:cNvPr id="149" name="Straight Arrow Connector 148">
                  <a:extLst>
                    <a:ext uri="{FF2B5EF4-FFF2-40B4-BE49-F238E27FC236}">
                      <a16:creationId xmlns:a16="http://schemas.microsoft.com/office/drawing/2014/main" id="{5332B975-BC4A-CBC0-6DBB-D9FA4A8CA2D2}"/>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59BBD653-F848-256E-8323-6140069421ED}"/>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738EAB7F-B837-B74B-321D-D7FFE45879C6}"/>
                  </a:ext>
                </a:extLst>
              </p:cNvPr>
              <p:cNvGrpSpPr/>
              <p:nvPr/>
            </p:nvGrpSpPr>
            <p:grpSpPr>
              <a:xfrm>
                <a:off x="1597973" y="3745952"/>
                <a:ext cx="937260" cy="937259"/>
                <a:chOff x="1293173" y="3441152"/>
                <a:chExt cx="937260" cy="937259"/>
              </a:xfrm>
            </p:grpSpPr>
            <p:cxnSp>
              <p:nvCxnSpPr>
                <p:cNvPr id="147" name="Straight Arrow Connector 146">
                  <a:extLst>
                    <a:ext uri="{FF2B5EF4-FFF2-40B4-BE49-F238E27FC236}">
                      <a16:creationId xmlns:a16="http://schemas.microsoft.com/office/drawing/2014/main" id="{695D7DCE-3F7D-C164-839D-3DA4D879C3FF}"/>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83B7B2BB-C506-49D6-327F-73172B488612}"/>
                    </a:ext>
                  </a:extLst>
                </p:cNvPr>
                <p:cNvSpPr/>
                <p:nvPr/>
              </p:nvSpPr>
              <p:spPr>
                <a:xfrm>
                  <a:off x="1293173" y="4332692"/>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C9073BEC-6558-F237-A12B-FEBE67825B4A}"/>
                  </a:ext>
                </a:extLst>
              </p:cNvPr>
              <p:cNvGrpSpPr/>
              <p:nvPr/>
            </p:nvGrpSpPr>
            <p:grpSpPr>
              <a:xfrm>
                <a:off x="1748468" y="3898352"/>
                <a:ext cx="939165" cy="935354"/>
                <a:chOff x="1291268" y="3441152"/>
                <a:chExt cx="939165" cy="935354"/>
              </a:xfrm>
            </p:grpSpPr>
            <p:cxnSp>
              <p:nvCxnSpPr>
                <p:cNvPr id="145" name="Straight Arrow Connector 144">
                  <a:extLst>
                    <a:ext uri="{FF2B5EF4-FFF2-40B4-BE49-F238E27FC236}">
                      <a16:creationId xmlns:a16="http://schemas.microsoft.com/office/drawing/2014/main" id="{1B2478A2-9011-AB69-C5C8-60514E7767EE}"/>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87E2EE48-748C-B042-3331-FADD0F0AA9C4}"/>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B396D313-B4BF-D7B7-0636-20AF42FC833B}"/>
                  </a:ext>
                </a:extLst>
              </p:cNvPr>
              <p:cNvGrpSpPr/>
              <p:nvPr/>
            </p:nvGrpSpPr>
            <p:grpSpPr>
              <a:xfrm>
                <a:off x="1902773" y="4050752"/>
                <a:ext cx="937260" cy="937259"/>
                <a:chOff x="1293173" y="3441152"/>
                <a:chExt cx="937260" cy="937259"/>
              </a:xfrm>
            </p:grpSpPr>
            <p:cxnSp>
              <p:nvCxnSpPr>
                <p:cNvPr id="143" name="Straight Arrow Connector 142">
                  <a:extLst>
                    <a:ext uri="{FF2B5EF4-FFF2-40B4-BE49-F238E27FC236}">
                      <a16:creationId xmlns:a16="http://schemas.microsoft.com/office/drawing/2014/main" id="{FE622A5E-0F87-0D23-46C5-494522089FE8}"/>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CAC4244C-7F16-3206-2E4A-B88ED602FD9F}"/>
                    </a:ext>
                  </a:extLst>
                </p:cNvPr>
                <p:cNvSpPr/>
                <p:nvPr/>
              </p:nvSpPr>
              <p:spPr>
                <a:xfrm>
                  <a:off x="1293173" y="4332692"/>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2B1B190F-4EFA-B245-0947-E6A30E0D19BF}"/>
                  </a:ext>
                </a:extLst>
              </p:cNvPr>
              <p:cNvGrpSpPr/>
              <p:nvPr/>
            </p:nvGrpSpPr>
            <p:grpSpPr>
              <a:xfrm>
                <a:off x="2053268" y="4203152"/>
                <a:ext cx="939165" cy="935354"/>
                <a:chOff x="1291268" y="3441152"/>
                <a:chExt cx="939165" cy="935354"/>
              </a:xfrm>
            </p:grpSpPr>
            <p:cxnSp>
              <p:nvCxnSpPr>
                <p:cNvPr id="141" name="Straight Arrow Connector 140">
                  <a:extLst>
                    <a:ext uri="{FF2B5EF4-FFF2-40B4-BE49-F238E27FC236}">
                      <a16:creationId xmlns:a16="http://schemas.microsoft.com/office/drawing/2014/main" id="{B0185F3D-FED9-2C23-1C02-7D29C7B59316}"/>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D1FAE877-10A8-91D4-D5D9-A3AD8C2B3BC9}"/>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grpSp>
      <p:sp>
        <p:nvSpPr>
          <p:cNvPr id="2" name="Title 1">
            <a:extLst>
              <a:ext uri="{FF2B5EF4-FFF2-40B4-BE49-F238E27FC236}">
                <a16:creationId xmlns:a16="http://schemas.microsoft.com/office/drawing/2014/main" id="{161340BA-DF3E-E724-DA26-0807FCCBEEC1}"/>
              </a:ext>
            </a:extLst>
          </p:cNvPr>
          <p:cNvSpPr>
            <a:spLocks noGrp="1"/>
          </p:cNvSpPr>
          <p:nvPr>
            <p:ph type="title"/>
          </p:nvPr>
        </p:nvSpPr>
        <p:spPr/>
        <p:txBody>
          <a:bodyPr/>
          <a:lstStyle/>
          <a:p>
            <a:r>
              <a:rPr lang="en-US" dirty="0"/>
              <a:t>CT Example</a:t>
            </a:r>
          </a:p>
        </p:txBody>
      </p:sp>
      <p:sp>
        <p:nvSpPr>
          <p:cNvPr id="4" name="Slide Number Placeholder 3">
            <a:extLst>
              <a:ext uri="{FF2B5EF4-FFF2-40B4-BE49-F238E27FC236}">
                <a16:creationId xmlns:a16="http://schemas.microsoft.com/office/drawing/2014/main" id="{7F6AEBE9-2FC5-FFFC-3F32-32DACC71DF7B}"/>
              </a:ext>
            </a:extLst>
          </p:cNvPr>
          <p:cNvSpPr>
            <a:spLocks noGrp="1"/>
          </p:cNvSpPr>
          <p:nvPr>
            <p:ph type="sldNum" sz="quarter" idx="12"/>
          </p:nvPr>
        </p:nvSpPr>
        <p:spPr/>
        <p:txBody>
          <a:bodyPr/>
          <a:lstStyle/>
          <a:p>
            <a:fld id="{6113E31D-E2AB-40D1-8B51-AFA5AFEF393A}" type="slidenum">
              <a:rPr lang="en-US" smtClean="0"/>
              <a:pPr/>
              <a:t>17</a:t>
            </a:fld>
            <a:endParaRPr lang="en-US" dirty="0"/>
          </a:p>
        </p:txBody>
      </p:sp>
      <p:pic>
        <p:nvPicPr>
          <p:cNvPr id="10" name="Picture 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title="IguanaTex Picture Display">
            <a:extLst>
              <a:ext uri="{FF2B5EF4-FFF2-40B4-BE49-F238E27FC236}">
                <a16:creationId xmlns:a16="http://schemas.microsoft.com/office/drawing/2014/main" id="{C876AFB5-C331-B07C-7C41-4799B5494CA8}"/>
              </a:ext>
            </a:extLst>
          </p:cNvPr>
          <p:cNvPicPr>
            <a:picLocks noChangeAspect="1"/>
          </p:cNvPicPr>
          <p:nvPr>
            <p:custDataLst>
              <p:tags r:id="rId1"/>
            </p:custDataLst>
          </p:nvPr>
        </p:nvPicPr>
        <p:blipFill>
          <a:blip r:embed="rId8"/>
          <a:stretch>
            <a:fillRect/>
          </a:stretch>
        </p:blipFill>
        <p:spPr>
          <a:xfrm>
            <a:off x="2614338" y="2134166"/>
            <a:ext cx="280381" cy="290133"/>
          </a:xfrm>
          <a:prstGeom prst="rect">
            <a:avLst/>
          </a:prstGeom>
        </p:spPr>
      </p:pic>
      <p:pic>
        <p:nvPicPr>
          <p:cNvPr id="15" name="Picture 1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B64E6200-5FDD-B7CF-5918-EBABDE6E29F9}"/>
              </a:ext>
            </a:extLst>
          </p:cNvPr>
          <p:cNvPicPr>
            <a:picLocks noChangeAspect="1"/>
          </p:cNvPicPr>
          <p:nvPr>
            <p:custDataLst>
              <p:tags r:id="rId2"/>
            </p:custDataLst>
          </p:nvPr>
        </p:nvPicPr>
        <p:blipFill>
          <a:blip r:embed="rId9"/>
          <a:stretch>
            <a:fillRect/>
          </a:stretch>
        </p:blipFill>
        <p:spPr>
          <a:xfrm>
            <a:off x="5024270" y="2075651"/>
            <a:ext cx="482743" cy="407162"/>
          </a:xfrm>
          <a:prstGeom prst="rect">
            <a:avLst/>
          </a:prstGeom>
        </p:spPr>
      </p:pic>
      <p:pic>
        <p:nvPicPr>
          <p:cNvPr id="17" name="Picture 1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87CC4D6C-EE81-BCA0-9F5C-E614D9CD6C35}"/>
              </a:ext>
            </a:extLst>
          </p:cNvPr>
          <p:cNvPicPr>
            <a:picLocks noChangeAspect="1"/>
          </p:cNvPicPr>
          <p:nvPr>
            <p:custDataLst>
              <p:tags r:id="rId3"/>
            </p:custDataLst>
          </p:nvPr>
        </p:nvPicPr>
        <p:blipFill>
          <a:blip r:embed="rId10"/>
          <a:stretch>
            <a:fillRect/>
          </a:stretch>
        </p:blipFill>
        <p:spPr>
          <a:xfrm>
            <a:off x="6436474" y="2143918"/>
            <a:ext cx="270629" cy="270629"/>
          </a:xfrm>
          <a:prstGeom prst="rect">
            <a:avLst/>
          </a:prstGeom>
        </p:spPr>
      </p:pic>
      <p:pic>
        <p:nvPicPr>
          <p:cNvPr id="19" name="Picture 1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title="IguanaTex Picture Display">
            <a:extLst>
              <a:ext uri="{FF2B5EF4-FFF2-40B4-BE49-F238E27FC236}">
                <a16:creationId xmlns:a16="http://schemas.microsoft.com/office/drawing/2014/main" id="{22878099-E59B-4B25-A4C9-C2CD8D795433}"/>
              </a:ext>
            </a:extLst>
          </p:cNvPr>
          <p:cNvPicPr>
            <a:picLocks noChangeAspect="1"/>
          </p:cNvPicPr>
          <p:nvPr>
            <p:custDataLst>
              <p:tags r:id="rId4"/>
            </p:custDataLst>
          </p:nvPr>
        </p:nvPicPr>
        <p:blipFill>
          <a:blip r:embed="rId11"/>
          <a:stretch>
            <a:fillRect/>
          </a:stretch>
        </p:blipFill>
        <p:spPr>
          <a:xfrm>
            <a:off x="7636564" y="2187804"/>
            <a:ext cx="160914" cy="182857"/>
          </a:xfrm>
          <a:prstGeom prst="rect">
            <a:avLst/>
          </a:prstGeom>
        </p:spPr>
      </p:pic>
      <p:pic>
        <p:nvPicPr>
          <p:cNvPr id="22" name="Picture 2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8CBBAB7A-2647-16E9-95B0-3B6B635A62DC}"/>
              </a:ext>
            </a:extLst>
          </p:cNvPr>
          <p:cNvPicPr>
            <a:picLocks noChangeAspect="1"/>
          </p:cNvPicPr>
          <p:nvPr>
            <p:custDataLst>
              <p:tags r:id="rId5"/>
            </p:custDataLst>
          </p:nvPr>
        </p:nvPicPr>
        <p:blipFill>
          <a:blip r:embed="rId12"/>
          <a:stretch>
            <a:fillRect/>
          </a:stretch>
        </p:blipFill>
        <p:spPr>
          <a:xfrm>
            <a:off x="8726939" y="2231689"/>
            <a:ext cx="270629" cy="95086"/>
          </a:xfrm>
          <a:prstGeom prst="rect">
            <a:avLst/>
          </a:prstGeom>
        </p:spPr>
      </p:pic>
      <p:pic>
        <p:nvPicPr>
          <p:cNvPr id="25" name="Picture 2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C8571A47-C43C-E625-2147-536FF10F3E83}"/>
              </a:ext>
            </a:extLst>
          </p:cNvPr>
          <p:cNvPicPr>
            <a:picLocks noChangeAspect="1"/>
          </p:cNvPicPr>
          <p:nvPr>
            <p:custDataLst>
              <p:tags r:id="rId6"/>
            </p:custDataLst>
          </p:nvPr>
        </p:nvPicPr>
        <p:blipFill>
          <a:blip r:embed="rId13"/>
          <a:stretch>
            <a:fillRect/>
          </a:stretch>
        </p:blipFill>
        <p:spPr>
          <a:xfrm>
            <a:off x="9927028" y="2137823"/>
            <a:ext cx="229181" cy="282819"/>
          </a:xfrm>
          <a:prstGeom prst="rect">
            <a:avLst/>
          </a:prstGeom>
        </p:spPr>
      </p:pic>
      <p:pic>
        <p:nvPicPr>
          <p:cNvPr id="73" name="Picture 72">
            <a:extLst>
              <a:ext uri="{FF2B5EF4-FFF2-40B4-BE49-F238E27FC236}">
                <a16:creationId xmlns:a16="http://schemas.microsoft.com/office/drawing/2014/main" id="{1C942B2D-E085-9FA8-C71D-D049154C87F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98718" y="2964027"/>
            <a:ext cx="685800" cy="1714500"/>
          </a:xfrm>
          <a:prstGeom prst="rect">
            <a:avLst/>
          </a:prstGeom>
        </p:spPr>
      </p:pic>
      <p:pic>
        <p:nvPicPr>
          <p:cNvPr id="79" name="Picture 78" descr="A grey and white alien face&#10;&#10;Description automatically generated">
            <a:extLst>
              <a:ext uri="{FF2B5EF4-FFF2-40B4-BE49-F238E27FC236}">
                <a16:creationId xmlns:a16="http://schemas.microsoft.com/office/drawing/2014/main" id="{15A86E23-28D4-D774-E3A4-073A5F8D5DC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56041" y="3220249"/>
            <a:ext cx="1219200" cy="1219200"/>
          </a:xfrm>
          <a:prstGeom prst="rect">
            <a:avLst/>
          </a:prstGeom>
        </p:spPr>
      </p:pic>
      <p:pic>
        <p:nvPicPr>
          <p:cNvPr id="86" name="Picture 85">
            <a:extLst>
              <a:ext uri="{FF2B5EF4-FFF2-40B4-BE49-F238E27FC236}">
                <a16:creationId xmlns:a16="http://schemas.microsoft.com/office/drawing/2014/main" id="{B643F470-28A3-A51A-EC3C-51720254F9D2}"/>
              </a:ext>
            </a:extLst>
          </p:cNvPr>
          <p:cNvPicPr>
            <a:picLocks noChangeAspect="1"/>
          </p:cNvPicPr>
          <p:nvPr/>
        </p:nvPicPr>
        <p:blipFill>
          <a:blip r:embed="rId16"/>
          <a:stretch>
            <a:fillRect/>
          </a:stretch>
        </p:blipFill>
        <p:spPr>
          <a:xfrm>
            <a:off x="7374121" y="2964027"/>
            <a:ext cx="685800" cy="1714500"/>
          </a:xfrm>
          <a:prstGeom prst="rect">
            <a:avLst/>
          </a:prstGeom>
        </p:spPr>
      </p:pic>
      <p:sp>
        <p:nvSpPr>
          <p:cNvPr id="90" name="Text Placeholder 2">
            <a:extLst>
              <a:ext uri="{FF2B5EF4-FFF2-40B4-BE49-F238E27FC236}">
                <a16:creationId xmlns:a16="http://schemas.microsoft.com/office/drawing/2014/main" id="{CE041BB9-52B3-F514-1A44-60CA3D32BD0A}"/>
              </a:ext>
            </a:extLst>
          </p:cNvPr>
          <p:cNvSpPr txBox="1">
            <a:spLocks/>
          </p:cNvSpPr>
          <p:nvPr/>
        </p:nvSpPr>
        <p:spPr>
          <a:xfrm>
            <a:off x="0" y="5446443"/>
            <a:ext cx="12192000" cy="454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erif"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erif"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erif"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MU Sans Serif" panose="02000603000000000000" pitchFamily="2" charset="0"/>
              </a:rPr>
              <a:t>Computed Tomography</a:t>
            </a:r>
          </a:p>
          <a:p>
            <a:pPr marL="0" indent="0" algn="ctr">
              <a:buNone/>
            </a:pPr>
            <a:endParaRPr lang="en-US" i="1" dirty="0">
              <a:latin typeface="CMU Sans Serif" panose="02000603000000000000" pitchFamily="2" charset="0"/>
            </a:endParaRPr>
          </a:p>
        </p:txBody>
      </p:sp>
      <p:sp>
        <p:nvSpPr>
          <p:cNvPr id="103" name="TextBox 102">
            <a:extLst>
              <a:ext uri="{FF2B5EF4-FFF2-40B4-BE49-F238E27FC236}">
                <a16:creationId xmlns:a16="http://schemas.microsoft.com/office/drawing/2014/main" id="{710E4943-DEF1-09E6-4E1F-F8A29BC0299B}"/>
              </a:ext>
            </a:extLst>
          </p:cNvPr>
          <p:cNvSpPr txBox="1"/>
          <p:nvPr/>
        </p:nvSpPr>
        <p:spPr>
          <a:xfrm>
            <a:off x="3043380" y="5935056"/>
            <a:ext cx="6105236" cy="369332"/>
          </a:xfrm>
          <a:prstGeom prst="rect">
            <a:avLst/>
          </a:prstGeom>
          <a:noFill/>
        </p:spPr>
        <p:txBody>
          <a:bodyPr wrap="square">
            <a:spAutoFit/>
          </a:bodyPr>
          <a:lstStyle/>
          <a:p>
            <a:pPr marL="0" indent="0" algn="ctr">
              <a:buNone/>
            </a:pPr>
            <a:r>
              <a:rPr lang="en-US" sz="1800" i="1" dirty="0">
                <a:latin typeface="CMU Sans Serif" panose="02000603000000000000" pitchFamily="2" charset="0"/>
                <a:ea typeface="CMU Sans Serif" panose="02000603000000000000" pitchFamily="2" charset="0"/>
                <a:cs typeface="CMU Sans Serif" panose="02000603000000000000" pitchFamily="2" charset="0"/>
              </a:rPr>
              <a:t>Randomized Shepp-Logan Phantoms, Parallel Tomography</a:t>
            </a:r>
          </a:p>
        </p:txBody>
      </p:sp>
    </p:spTree>
    <p:extLst>
      <p:ext uri="{BB962C8B-B14F-4D97-AF65-F5344CB8AC3E}">
        <p14:creationId xmlns:p14="http://schemas.microsoft.com/office/powerpoint/2010/main" val="381813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A1B8-CC38-C54D-7064-7D384C9B351A}"/>
              </a:ext>
            </a:extLst>
          </p:cNvPr>
          <p:cNvSpPr>
            <a:spLocks noGrp="1"/>
          </p:cNvSpPr>
          <p:nvPr>
            <p:ph type="title"/>
          </p:nvPr>
        </p:nvSpPr>
        <p:spPr/>
        <p:txBody>
          <a:bodyPr>
            <a:normAutofit/>
          </a:bodyPr>
          <a:lstStyle/>
          <a:p>
            <a:r>
              <a:rPr lang="en-US" dirty="0"/>
              <a:t>CT Example: Sample Images</a:t>
            </a:r>
          </a:p>
        </p:txBody>
      </p:sp>
      <p:sp>
        <p:nvSpPr>
          <p:cNvPr id="4" name="Slide Number Placeholder 3">
            <a:extLst>
              <a:ext uri="{FF2B5EF4-FFF2-40B4-BE49-F238E27FC236}">
                <a16:creationId xmlns:a16="http://schemas.microsoft.com/office/drawing/2014/main" id="{8B816E10-3BE2-67C1-08FF-A702E7986540}"/>
              </a:ext>
            </a:extLst>
          </p:cNvPr>
          <p:cNvSpPr>
            <a:spLocks noGrp="1"/>
          </p:cNvSpPr>
          <p:nvPr>
            <p:ph type="sldNum" sz="quarter" idx="12"/>
          </p:nvPr>
        </p:nvSpPr>
        <p:spPr/>
        <p:txBody>
          <a:bodyPr/>
          <a:lstStyle/>
          <a:p>
            <a:fld id="{6113E31D-E2AB-40D1-8B51-AFA5AFEF393A}" type="slidenum">
              <a:rPr lang="en-US" smtClean="0"/>
              <a:pPr/>
              <a:t>18</a:t>
            </a:fld>
            <a:endParaRPr lang="en-US" sz="900" dirty="0"/>
          </a:p>
        </p:txBody>
      </p:sp>
      <p:pic>
        <p:nvPicPr>
          <p:cNvPr id="294" name="Picture 293">
            <a:extLst>
              <a:ext uri="{FF2B5EF4-FFF2-40B4-BE49-F238E27FC236}">
                <a16:creationId xmlns:a16="http://schemas.microsoft.com/office/drawing/2014/main" id="{5EAE8364-7295-F958-11B4-1156646B7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0771" y="1669321"/>
            <a:ext cx="356911" cy="892279"/>
          </a:xfrm>
          <a:prstGeom prst="rect">
            <a:avLst/>
          </a:prstGeom>
        </p:spPr>
      </p:pic>
      <p:pic>
        <p:nvPicPr>
          <p:cNvPr id="295" name="Picture 294" descr="A grey alien face with black dots&#10;&#10;Description automatically generated">
            <a:extLst>
              <a:ext uri="{FF2B5EF4-FFF2-40B4-BE49-F238E27FC236}">
                <a16:creationId xmlns:a16="http://schemas.microsoft.com/office/drawing/2014/main" id="{13717053-9FA9-864E-6F18-8633AC778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6043" y="1927091"/>
            <a:ext cx="634509" cy="634509"/>
          </a:xfrm>
          <a:prstGeom prst="rect">
            <a:avLst/>
          </a:prstGeom>
        </p:spPr>
      </p:pic>
      <p:sp>
        <p:nvSpPr>
          <p:cNvPr id="296" name="Rectangle 295">
            <a:extLst>
              <a:ext uri="{FF2B5EF4-FFF2-40B4-BE49-F238E27FC236}">
                <a16:creationId xmlns:a16="http://schemas.microsoft.com/office/drawing/2014/main" id="{89F6154D-5878-A497-786C-3BA2DAED95F6}"/>
              </a:ext>
            </a:extLst>
          </p:cNvPr>
          <p:cNvSpPr>
            <a:spLocks/>
          </p:cNvSpPr>
          <p:nvPr/>
        </p:nvSpPr>
        <p:spPr>
          <a:xfrm>
            <a:off x="9430845" y="2529250"/>
            <a:ext cx="1196762" cy="333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True </a:t>
            </a:r>
            <a:r>
              <a:rPr lang="en-US" sz="1400" b="1" dirty="0">
                <a:solidFill>
                  <a:schemeClr val="tx1"/>
                </a:solidFill>
                <a:latin typeface="CMU Serif" panose="02000603000000000000" pitchFamily="2" charset="0"/>
                <a:ea typeface="CMU Serif" panose="02000603000000000000" pitchFamily="2" charset="0"/>
                <a:cs typeface="CMU Serif" panose="02000603000000000000" pitchFamily="2" charset="0"/>
              </a:rPr>
              <a:t>b</a:t>
            </a:r>
            <a:endParaRPr lang="en-US" sz="1100" b="1"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grpSp>
        <p:nvGrpSpPr>
          <p:cNvPr id="328" name="Group 327">
            <a:extLst>
              <a:ext uri="{FF2B5EF4-FFF2-40B4-BE49-F238E27FC236}">
                <a16:creationId xmlns:a16="http://schemas.microsoft.com/office/drawing/2014/main" id="{C529B1FF-B2C1-E15D-8013-BCF951C6287E}"/>
              </a:ext>
            </a:extLst>
          </p:cNvPr>
          <p:cNvGrpSpPr/>
          <p:nvPr/>
        </p:nvGrpSpPr>
        <p:grpSpPr>
          <a:xfrm>
            <a:off x="3261360" y="4556181"/>
            <a:ext cx="8471823" cy="985047"/>
            <a:chOff x="3261360" y="5064181"/>
            <a:chExt cx="8471823" cy="985047"/>
          </a:xfrm>
        </p:grpSpPr>
        <p:sp>
          <p:nvSpPr>
            <p:cNvPr id="319" name="Rectangle 318">
              <a:extLst>
                <a:ext uri="{FF2B5EF4-FFF2-40B4-BE49-F238E27FC236}">
                  <a16:creationId xmlns:a16="http://schemas.microsoft.com/office/drawing/2014/main" id="{F17E7571-A7A1-26BE-A5CE-46BAC52C98B5}"/>
                </a:ext>
              </a:extLst>
            </p:cNvPr>
            <p:cNvSpPr/>
            <p:nvPr/>
          </p:nvSpPr>
          <p:spPr>
            <a:xfrm>
              <a:off x="3261360" y="5064181"/>
              <a:ext cx="8471823" cy="985047"/>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latin typeface="CMU Serif" panose="02000603000000000000" pitchFamily="2" charset="0"/>
                <a:ea typeface="CMU Serif" panose="02000603000000000000" pitchFamily="2" charset="0"/>
                <a:cs typeface="CMU Serif" panose="02000603000000000000" pitchFamily="2" charset="0"/>
              </a:endParaRPr>
            </a:p>
          </p:txBody>
        </p:sp>
        <p:pic>
          <p:nvPicPr>
            <p:cNvPr id="234" name="Picture 233" descr="A black circle with a white center&#10;&#10;Description automatically generated">
              <a:extLst>
                <a:ext uri="{FF2B5EF4-FFF2-40B4-BE49-F238E27FC236}">
                  <a16:creationId xmlns:a16="http://schemas.microsoft.com/office/drawing/2014/main" id="{AAE2A0E3-AD48-BC67-C5EB-A65F337B9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198" y="5169971"/>
              <a:ext cx="634509" cy="634509"/>
            </a:xfrm>
            <a:prstGeom prst="rect">
              <a:avLst/>
            </a:prstGeom>
          </p:spPr>
        </p:pic>
        <p:pic>
          <p:nvPicPr>
            <p:cNvPr id="235" name="Picture 234" descr="A black circle with a black center&#10;&#10;Description automatically generated">
              <a:extLst>
                <a:ext uri="{FF2B5EF4-FFF2-40B4-BE49-F238E27FC236}">
                  <a16:creationId xmlns:a16="http://schemas.microsoft.com/office/drawing/2014/main" id="{E0DBD45A-3E4B-CF8A-A3F5-8071253EE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158" y="5169348"/>
              <a:ext cx="634509" cy="634509"/>
            </a:xfrm>
            <a:prstGeom prst="rect">
              <a:avLst/>
            </a:prstGeom>
          </p:spPr>
        </p:pic>
        <p:pic>
          <p:nvPicPr>
            <p:cNvPr id="236" name="Picture 235" descr="A black circle with a black background&#10;&#10;Description automatically generated">
              <a:extLst>
                <a:ext uri="{FF2B5EF4-FFF2-40B4-BE49-F238E27FC236}">
                  <a16:creationId xmlns:a16="http://schemas.microsoft.com/office/drawing/2014/main" id="{576231A0-C73E-F480-0571-C7461D98C9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119" y="5169348"/>
              <a:ext cx="634509" cy="634509"/>
            </a:xfrm>
            <a:prstGeom prst="rect">
              <a:avLst/>
            </a:prstGeom>
          </p:spPr>
        </p:pic>
        <p:pic>
          <p:nvPicPr>
            <p:cNvPr id="237" name="Picture 236" descr="A black circle with a bird in the center&#10;&#10;Description automatically generated">
              <a:extLst>
                <a:ext uri="{FF2B5EF4-FFF2-40B4-BE49-F238E27FC236}">
                  <a16:creationId xmlns:a16="http://schemas.microsoft.com/office/drawing/2014/main" id="{2B7BACE6-6680-C32E-5474-A4FE7A5D6D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6079" y="5169348"/>
              <a:ext cx="634509" cy="634509"/>
            </a:xfrm>
            <a:prstGeom prst="rect">
              <a:avLst/>
            </a:prstGeom>
          </p:spPr>
        </p:pic>
        <p:pic>
          <p:nvPicPr>
            <p:cNvPr id="238" name="Picture 237" descr="A black circle with a bird in the middle&#10;&#10;Description automatically generated">
              <a:extLst>
                <a:ext uri="{FF2B5EF4-FFF2-40B4-BE49-F238E27FC236}">
                  <a16:creationId xmlns:a16="http://schemas.microsoft.com/office/drawing/2014/main" id="{350C0FBB-278A-ABB5-F0EF-9CFECF36AA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038" y="5169348"/>
              <a:ext cx="634509" cy="634509"/>
            </a:xfrm>
            <a:prstGeom prst="rect">
              <a:avLst/>
            </a:prstGeom>
          </p:spPr>
        </p:pic>
        <p:pic>
          <p:nvPicPr>
            <p:cNvPr id="239" name="Picture 238" descr="A blurry image of a circle&#10;&#10;Description automatically generated">
              <a:extLst>
                <a:ext uri="{FF2B5EF4-FFF2-40B4-BE49-F238E27FC236}">
                  <a16:creationId xmlns:a16="http://schemas.microsoft.com/office/drawing/2014/main" id="{6F4591A9-3A87-84F1-77A1-3751756AE2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8419" y="5169348"/>
              <a:ext cx="634509" cy="634509"/>
            </a:xfrm>
            <a:prstGeom prst="rect">
              <a:avLst/>
            </a:prstGeom>
          </p:spPr>
        </p:pic>
        <p:pic>
          <p:nvPicPr>
            <p:cNvPr id="240" name="Picture 239" descr="A blurry image of a circle&#10;&#10;Description automatically generated">
              <a:extLst>
                <a:ext uri="{FF2B5EF4-FFF2-40B4-BE49-F238E27FC236}">
                  <a16:creationId xmlns:a16="http://schemas.microsoft.com/office/drawing/2014/main" id="{DF810EA9-6EAB-BD5E-9093-6399786512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0800" y="5169348"/>
              <a:ext cx="634509" cy="634509"/>
            </a:xfrm>
            <a:prstGeom prst="rect">
              <a:avLst/>
            </a:prstGeom>
          </p:spPr>
        </p:pic>
        <p:pic>
          <p:nvPicPr>
            <p:cNvPr id="241" name="Picture 240" descr="A black and white image of a round object&#10;&#10;Description automatically generated">
              <a:extLst>
                <a:ext uri="{FF2B5EF4-FFF2-40B4-BE49-F238E27FC236}">
                  <a16:creationId xmlns:a16="http://schemas.microsoft.com/office/drawing/2014/main" id="{CD5EAF5A-38D5-C403-9CAA-B26883BA84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33181" y="5169348"/>
              <a:ext cx="634509" cy="634509"/>
            </a:xfrm>
            <a:prstGeom prst="rect">
              <a:avLst/>
            </a:prstGeom>
          </p:spPr>
        </p:pic>
        <p:pic>
          <p:nvPicPr>
            <p:cNvPr id="242" name="Picture 241" descr="A close up&#10;&#10;Description automatically generated">
              <a:extLst>
                <a:ext uri="{FF2B5EF4-FFF2-40B4-BE49-F238E27FC236}">
                  <a16:creationId xmlns:a16="http://schemas.microsoft.com/office/drawing/2014/main" id="{10652939-2E38-F16A-6C84-3F56235717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15562" y="5169348"/>
              <a:ext cx="634509" cy="634509"/>
            </a:xfrm>
            <a:prstGeom prst="rect">
              <a:avLst/>
            </a:prstGeom>
          </p:spPr>
        </p:pic>
        <p:pic>
          <p:nvPicPr>
            <p:cNvPr id="243" name="Picture 242" descr="A black and white image of a human body&#10;&#10;Description automatically generated">
              <a:extLst>
                <a:ext uri="{FF2B5EF4-FFF2-40B4-BE49-F238E27FC236}">
                  <a16:creationId xmlns:a16="http://schemas.microsoft.com/office/drawing/2014/main" id="{87D5C3B2-2251-B129-334C-8DE973B98F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97943" y="5169348"/>
              <a:ext cx="634509" cy="634509"/>
            </a:xfrm>
            <a:prstGeom prst="rect">
              <a:avLst/>
            </a:prstGeom>
          </p:spPr>
        </p:pic>
        <p:sp>
          <p:nvSpPr>
            <p:cNvPr id="244" name="Rectangle 243">
              <a:extLst>
                <a:ext uri="{FF2B5EF4-FFF2-40B4-BE49-F238E27FC236}">
                  <a16:creationId xmlns:a16="http://schemas.microsoft.com/office/drawing/2014/main" id="{21A3F804-C999-F075-4F84-A1EC3E79785A}"/>
                </a:ext>
              </a:extLst>
            </p:cNvPr>
            <p:cNvSpPr>
              <a:spLocks/>
            </p:cNvSpPr>
            <p:nvPr/>
          </p:nvSpPr>
          <p:spPr>
            <a:xfrm>
              <a:off x="7720547" y="5408927"/>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245" name="Rectangle 244">
              <a:extLst>
                <a:ext uri="{FF2B5EF4-FFF2-40B4-BE49-F238E27FC236}">
                  <a16:creationId xmlns:a16="http://schemas.microsoft.com/office/drawing/2014/main" id="{9743DB4B-47CD-2294-F542-A335C180A75A}"/>
                </a:ext>
              </a:extLst>
            </p:cNvPr>
            <p:cNvSpPr>
              <a:spLocks/>
            </p:cNvSpPr>
            <p:nvPr/>
          </p:nvSpPr>
          <p:spPr>
            <a:xfrm>
              <a:off x="8502928" y="5408927"/>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246" name="Rectangle 245">
              <a:extLst>
                <a:ext uri="{FF2B5EF4-FFF2-40B4-BE49-F238E27FC236}">
                  <a16:creationId xmlns:a16="http://schemas.microsoft.com/office/drawing/2014/main" id="{F47ECA78-C5F3-3053-7159-95C336613C11}"/>
                </a:ext>
              </a:extLst>
            </p:cNvPr>
            <p:cNvSpPr>
              <a:spLocks/>
            </p:cNvSpPr>
            <p:nvPr/>
          </p:nvSpPr>
          <p:spPr>
            <a:xfrm>
              <a:off x="9285309" y="5408927"/>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247" name="Rectangle 246">
              <a:extLst>
                <a:ext uri="{FF2B5EF4-FFF2-40B4-BE49-F238E27FC236}">
                  <a16:creationId xmlns:a16="http://schemas.microsoft.com/office/drawing/2014/main" id="{707FED15-ED24-FAEE-A42B-412A892BF86F}"/>
                </a:ext>
              </a:extLst>
            </p:cNvPr>
            <p:cNvSpPr>
              <a:spLocks/>
            </p:cNvSpPr>
            <p:nvPr/>
          </p:nvSpPr>
          <p:spPr>
            <a:xfrm>
              <a:off x="10067690" y="5408927"/>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248" name="Rectangle 247">
              <a:extLst>
                <a:ext uri="{FF2B5EF4-FFF2-40B4-BE49-F238E27FC236}">
                  <a16:creationId xmlns:a16="http://schemas.microsoft.com/office/drawing/2014/main" id="{F7726353-0D61-DB2E-51A2-F368F3FF4CA1}"/>
                </a:ext>
              </a:extLst>
            </p:cNvPr>
            <p:cNvSpPr>
              <a:spLocks/>
            </p:cNvSpPr>
            <p:nvPr/>
          </p:nvSpPr>
          <p:spPr>
            <a:xfrm>
              <a:off x="10850071" y="5408927"/>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249" name="Rectangle 248">
              <a:extLst>
                <a:ext uri="{FF2B5EF4-FFF2-40B4-BE49-F238E27FC236}">
                  <a16:creationId xmlns:a16="http://schemas.microsoft.com/office/drawing/2014/main" id="{0E2E3C25-05D1-891E-18B3-0CE6115FAD43}"/>
                </a:ext>
              </a:extLst>
            </p:cNvPr>
            <p:cNvSpPr>
              <a:spLocks/>
            </p:cNvSpPr>
            <p:nvPr/>
          </p:nvSpPr>
          <p:spPr>
            <a:xfrm>
              <a:off x="4406198" y="5860038"/>
              <a:ext cx="634509"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a:t>
              </a:r>
            </a:p>
          </p:txBody>
        </p:sp>
        <p:sp>
          <p:nvSpPr>
            <p:cNvPr id="250" name="Rectangle 249">
              <a:extLst>
                <a:ext uri="{FF2B5EF4-FFF2-40B4-BE49-F238E27FC236}">
                  <a16:creationId xmlns:a16="http://schemas.microsoft.com/office/drawing/2014/main" id="{ADC2B5CC-786D-8944-13C4-815929839276}"/>
                </a:ext>
              </a:extLst>
            </p:cNvPr>
            <p:cNvSpPr>
              <a:spLocks/>
            </p:cNvSpPr>
            <p:nvPr/>
          </p:nvSpPr>
          <p:spPr>
            <a:xfrm>
              <a:off x="5080665"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2</a:t>
              </a:r>
            </a:p>
          </p:txBody>
        </p:sp>
        <p:sp>
          <p:nvSpPr>
            <p:cNvPr id="278" name="Rectangle 277">
              <a:extLst>
                <a:ext uri="{FF2B5EF4-FFF2-40B4-BE49-F238E27FC236}">
                  <a16:creationId xmlns:a16="http://schemas.microsoft.com/office/drawing/2014/main" id="{0E2B9F25-7C85-7186-75E9-0F1EC37DD974}"/>
                </a:ext>
              </a:extLst>
            </p:cNvPr>
            <p:cNvSpPr>
              <a:spLocks/>
            </p:cNvSpPr>
            <p:nvPr/>
          </p:nvSpPr>
          <p:spPr>
            <a:xfrm>
              <a:off x="5746118"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3</a:t>
              </a:r>
            </a:p>
          </p:txBody>
        </p:sp>
        <p:sp>
          <p:nvSpPr>
            <p:cNvPr id="279" name="Rectangle 278">
              <a:extLst>
                <a:ext uri="{FF2B5EF4-FFF2-40B4-BE49-F238E27FC236}">
                  <a16:creationId xmlns:a16="http://schemas.microsoft.com/office/drawing/2014/main" id="{CE24FE19-B863-F75D-1B4C-6779B24D53FD}"/>
                </a:ext>
              </a:extLst>
            </p:cNvPr>
            <p:cNvSpPr>
              <a:spLocks/>
            </p:cNvSpPr>
            <p:nvPr/>
          </p:nvSpPr>
          <p:spPr>
            <a:xfrm>
              <a:off x="6411571"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4</a:t>
              </a:r>
            </a:p>
          </p:txBody>
        </p:sp>
        <p:sp>
          <p:nvSpPr>
            <p:cNvPr id="280" name="Rectangle 279">
              <a:extLst>
                <a:ext uri="{FF2B5EF4-FFF2-40B4-BE49-F238E27FC236}">
                  <a16:creationId xmlns:a16="http://schemas.microsoft.com/office/drawing/2014/main" id="{B6C595B3-E8FE-856F-8B17-CE3D9444D47D}"/>
                </a:ext>
              </a:extLst>
            </p:cNvPr>
            <p:cNvSpPr>
              <a:spLocks/>
            </p:cNvSpPr>
            <p:nvPr/>
          </p:nvSpPr>
          <p:spPr>
            <a:xfrm>
              <a:off x="7086038"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5</a:t>
              </a:r>
            </a:p>
          </p:txBody>
        </p:sp>
        <p:sp>
          <p:nvSpPr>
            <p:cNvPr id="281" name="Rectangle 280">
              <a:extLst>
                <a:ext uri="{FF2B5EF4-FFF2-40B4-BE49-F238E27FC236}">
                  <a16:creationId xmlns:a16="http://schemas.microsoft.com/office/drawing/2014/main" id="{1DE3A2ED-5080-AE68-228C-2FAC3ACAC1C3}"/>
                </a:ext>
              </a:extLst>
            </p:cNvPr>
            <p:cNvSpPr>
              <a:spLocks/>
            </p:cNvSpPr>
            <p:nvPr/>
          </p:nvSpPr>
          <p:spPr>
            <a:xfrm>
              <a:off x="7872925"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100</a:t>
              </a:r>
            </a:p>
          </p:txBody>
        </p:sp>
        <p:sp>
          <p:nvSpPr>
            <p:cNvPr id="282" name="Rectangle 281">
              <a:extLst>
                <a:ext uri="{FF2B5EF4-FFF2-40B4-BE49-F238E27FC236}">
                  <a16:creationId xmlns:a16="http://schemas.microsoft.com/office/drawing/2014/main" id="{4549C77A-BB52-00DA-4DA4-42915B7D244B}"/>
                </a:ext>
              </a:extLst>
            </p:cNvPr>
            <p:cNvSpPr>
              <a:spLocks/>
            </p:cNvSpPr>
            <p:nvPr/>
          </p:nvSpPr>
          <p:spPr>
            <a:xfrm>
              <a:off x="8653053"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500</a:t>
              </a:r>
            </a:p>
          </p:txBody>
        </p:sp>
        <p:sp>
          <p:nvSpPr>
            <p:cNvPr id="283" name="Rectangle 282">
              <a:extLst>
                <a:ext uri="{FF2B5EF4-FFF2-40B4-BE49-F238E27FC236}">
                  <a16:creationId xmlns:a16="http://schemas.microsoft.com/office/drawing/2014/main" id="{906CF80B-DF58-B6BD-65D5-33A1C81E8CAB}"/>
                </a:ext>
              </a:extLst>
            </p:cNvPr>
            <p:cNvSpPr>
              <a:spLocks/>
            </p:cNvSpPr>
            <p:nvPr/>
          </p:nvSpPr>
          <p:spPr>
            <a:xfrm>
              <a:off x="9437687"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1000</a:t>
              </a:r>
            </a:p>
          </p:txBody>
        </p:sp>
        <p:sp>
          <p:nvSpPr>
            <p:cNvPr id="284" name="Rectangle 283">
              <a:extLst>
                <a:ext uri="{FF2B5EF4-FFF2-40B4-BE49-F238E27FC236}">
                  <a16:creationId xmlns:a16="http://schemas.microsoft.com/office/drawing/2014/main" id="{04AF2CED-F2B4-A0A6-65F3-8A4E0A171BEC}"/>
                </a:ext>
              </a:extLst>
            </p:cNvPr>
            <p:cNvSpPr>
              <a:spLocks/>
            </p:cNvSpPr>
            <p:nvPr/>
          </p:nvSpPr>
          <p:spPr>
            <a:xfrm>
              <a:off x="10220068"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2000</a:t>
              </a:r>
            </a:p>
          </p:txBody>
        </p:sp>
        <p:sp>
          <p:nvSpPr>
            <p:cNvPr id="285" name="Rectangle 284">
              <a:extLst>
                <a:ext uri="{FF2B5EF4-FFF2-40B4-BE49-F238E27FC236}">
                  <a16:creationId xmlns:a16="http://schemas.microsoft.com/office/drawing/2014/main" id="{3012F2B7-E23D-280E-F52E-4C5A022CD7C9}"/>
                </a:ext>
              </a:extLst>
            </p:cNvPr>
            <p:cNvSpPr>
              <a:spLocks/>
            </p:cNvSpPr>
            <p:nvPr/>
          </p:nvSpPr>
          <p:spPr>
            <a:xfrm>
              <a:off x="11002449" y="5860038"/>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3000</a:t>
              </a:r>
            </a:p>
          </p:txBody>
        </p:sp>
        <p:sp>
          <p:nvSpPr>
            <p:cNvPr id="287" name="Rectangle 286">
              <a:extLst>
                <a:ext uri="{FF2B5EF4-FFF2-40B4-BE49-F238E27FC236}">
                  <a16:creationId xmlns:a16="http://schemas.microsoft.com/office/drawing/2014/main" id="{78EDFBA5-FCA3-F68E-BC1B-039F06D85F08}"/>
                </a:ext>
              </a:extLst>
            </p:cNvPr>
            <p:cNvSpPr>
              <a:spLocks/>
            </p:cNvSpPr>
            <p:nvPr/>
          </p:nvSpPr>
          <p:spPr>
            <a:xfrm>
              <a:off x="3472053" y="5853430"/>
              <a:ext cx="673331" cy="1553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err="1">
                  <a:solidFill>
                    <a:schemeClr val="tx1"/>
                  </a:solidFill>
                  <a:latin typeface="CMU Serif" panose="02000603000000000000" pitchFamily="2" charset="0"/>
                  <a:ea typeface="CMU Serif" panose="02000603000000000000" pitchFamily="2" charset="0"/>
                  <a:cs typeface="CMU Serif" panose="02000603000000000000" pitchFamily="2" charset="0"/>
                </a:rPr>
                <a:t>r</a:t>
              </a:r>
              <a:r>
                <a:rPr lang="en-US" sz="1400" b="1" baseline="-25000" dirty="0" err="1">
                  <a:solidFill>
                    <a:schemeClr val="tx1"/>
                  </a:solidFill>
                  <a:latin typeface="CMU Serif" panose="02000603000000000000" pitchFamily="2" charset="0"/>
                  <a:ea typeface="CMU Serif" panose="02000603000000000000" pitchFamily="2" charset="0"/>
                  <a:cs typeface="CMU Serif" panose="02000603000000000000" pitchFamily="2" charset="0"/>
                </a:rPr>
                <a:t>b</a:t>
              </a: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r>
                <a:rPr lang="en-US" sz="1400" i="1" dirty="0" err="1">
                  <a:solidFill>
                    <a:schemeClr val="tx1"/>
                  </a:solidFill>
                  <a:latin typeface="CMU Serif" panose="02000603000000000000" pitchFamily="2" charset="0"/>
                  <a:ea typeface="CMU Serif" panose="02000603000000000000" pitchFamily="2" charset="0"/>
                  <a:cs typeface="CMU Serif" panose="02000603000000000000" pitchFamily="2" charset="0"/>
                </a:rPr>
                <a:t>r</a:t>
              </a:r>
              <a:r>
                <a:rPr lang="en-US" sz="1400" b="1" baseline="-25000" dirty="0" err="1">
                  <a:solidFill>
                    <a:schemeClr val="tx1"/>
                  </a:solidFill>
                  <a:latin typeface="CMU Serif" panose="02000603000000000000" pitchFamily="2" charset="0"/>
                  <a:ea typeface="CMU Serif" panose="02000603000000000000" pitchFamily="2" charset="0"/>
                  <a:cs typeface="CMU Serif" panose="02000603000000000000" pitchFamily="2" charset="0"/>
                </a:rPr>
                <a:t>x</a:t>
              </a:r>
              <a:endParaRPr lang="en-US" sz="1400" b="1" baseline="-25000"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grpSp>
          <p:nvGrpSpPr>
            <p:cNvPr id="314" name="Group 313">
              <a:extLst>
                <a:ext uri="{FF2B5EF4-FFF2-40B4-BE49-F238E27FC236}">
                  <a16:creationId xmlns:a16="http://schemas.microsoft.com/office/drawing/2014/main" id="{A720FAA7-291B-3D5A-286F-E2BD49996988}"/>
                </a:ext>
              </a:extLst>
            </p:cNvPr>
            <p:cNvGrpSpPr/>
            <p:nvPr/>
          </p:nvGrpSpPr>
          <p:grpSpPr>
            <a:xfrm>
              <a:off x="3527190" y="5239494"/>
              <a:ext cx="563057" cy="495462"/>
              <a:chOff x="3433253" y="5344951"/>
              <a:chExt cx="402182" cy="353901"/>
            </a:xfrm>
          </p:grpSpPr>
          <p:pic>
            <p:nvPicPr>
              <p:cNvPr id="290" name="Picture 289">
                <a:extLst>
                  <a:ext uri="{FF2B5EF4-FFF2-40B4-BE49-F238E27FC236}">
                    <a16:creationId xmlns:a16="http://schemas.microsoft.com/office/drawing/2014/main" id="{9FC89FE6-29A2-6305-5A41-48494F1068E7}"/>
                  </a:ext>
                </a:extLst>
              </p:cNvPr>
              <p:cNvPicPr>
                <a:picLocks noChangeAspect="1"/>
              </p:cNvPicPr>
              <p:nvPr/>
            </p:nvPicPr>
            <p:blipFill>
              <a:blip r:embed="rId14"/>
              <a:stretch>
                <a:fillRect/>
              </a:stretch>
            </p:blipFill>
            <p:spPr>
              <a:xfrm rot="10800000" flipH="1">
                <a:off x="3433253" y="5344951"/>
                <a:ext cx="402182" cy="353901"/>
              </a:xfrm>
              <a:prstGeom prst="rect">
                <a:avLst/>
              </a:prstGeom>
              <a:noFill/>
            </p:spPr>
          </p:pic>
          <p:cxnSp>
            <p:nvCxnSpPr>
              <p:cNvPr id="291" name="Connector: Elbow 290">
                <a:extLst>
                  <a:ext uri="{FF2B5EF4-FFF2-40B4-BE49-F238E27FC236}">
                    <a16:creationId xmlns:a16="http://schemas.microsoft.com/office/drawing/2014/main" id="{0CF48C1B-186A-A156-AA53-7E40944E8088}"/>
                  </a:ext>
                </a:extLst>
              </p:cNvPr>
              <p:cNvCxnSpPr>
                <a:cxnSpLocks/>
              </p:cNvCxnSpPr>
              <p:nvPr/>
            </p:nvCxnSpPr>
            <p:spPr>
              <a:xfrm>
                <a:off x="3459265" y="5429043"/>
                <a:ext cx="365989" cy="185717"/>
              </a:xfrm>
              <a:prstGeom prst="bentConnector3">
                <a:avLst>
                  <a:gd name="adj1" fmla="val 47558"/>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26" name="Group 325">
            <a:extLst>
              <a:ext uri="{FF2B5EF4-FFF2-40B4-BE49-F238E27FC236}">
                <a16:creationId xmlns:a16="http://schemas.microsoft.com/office/drawing/2014/main" id="{9FFD4F9C-C5A1-F737-5B0C-CADE120837DD}"/>
              </a:ext>
            </a:extLst>
          </p:cNvPr>
          <p:cNvGrpSpPr/>
          <p:nvPr/>
        </p:nvGrpSpPr>
        <p:grpSpPr>
          <a:xfrm>
            <a:off x="3261360" y="3175153"/>
            <a:ext cx="8471823" cy="985047"/>
            <a:chOff x="3261360" y="2850033"/>
            <a:chExt cx="8471823" cy="985047"/>
          </a:xfrm>
        </p:grpSpPr>
        <p:sp>
          <p:nvSpPr>
            <p:cNvPr id="317" name="Rectangle 316">
              <a:extLst>
                <a:ext uri="{FF2B5EF4-FFF2-40B4-BE49-F238E27FC236}">
                  <a16:creationId xmlns:a16="http://schemas.microsoft.com/office/drawing/2014/main" id="{B749B065-142F-06C5-3662-A9DC4B7285D8}"/>
                </a:ext>
              </a:extLst>
            </p:cNvPr>
            <p:cNvSpPr/>
            <p:nvPr/>
          </p:nvSpPr>
          <p:spPr>
            <a:xfrm>
              <a:off x="3261360" y="2850033"/>
              <a:ext cx="8471823" cy="985047"/>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latin typeface="CMU Serif" panose="02000603000000000000" pitchFamily="2" charset="0"/>
                <a:ea typeface="CMU Serif" panose="02000603000000000000" pitchFamily="2" charset="0"/>
                <a:cs typeface="CMU Serif" panose="02000603000000000000" pitchFamily="2" charset="0"/>
              </a:endParaRPr>
            </a:p>
          </p:txBody>
        </p:sp>
        <p:pic>
          <p:nvPicPr>
            <p:cNvPr id="157" name="Picture 156" descr="A black circle with a white center&#10;&#10;Description automatically generated">
              <a:extLst>
                <a:ext uri="{FF2B5EF4-FFF2-40B4-BE49-F238E27FC236}">
                  <a16:creationId xmlns:a16="http://schemas.microsoft.com/office/drawing/2014/main" id="{8AF381EC-DA98-E17D-0F12-8E09E85C6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198" y="2955200"/>
              <a:ext cx="634509" cy="634509"/>
            </a:xfrm>
            <a:prstGeom prst="rect">
              <a:avLst/>
            </a:prstGeom>
          </p:spPr>
        </p:pic>
        <p:pic>
          <p:nvPicPr>
            <p:cNvPr id="158" name="Picture 157" descr="A black circle with a black center&#10;&#10;Description automatically generated">
              <a:extLst>
                <a:ext uri="{FF2B5EF4-FFF2-40B4-BE49-F238E27FC236}">
                  <a16:creationId xmlns:a16="http://schemas.microsoft.com/office/drawing/2014/main" id="{68AEE893-26B9-7C55-A687-877C85ACF7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158" y="2955200"/>
              <a:ext cx="634509" cy="634509"/>
            </a:xfrm>
            <a:prstGeom prst="rect">
              <a:avLst/>
            </a:prstGeom>
          </p:spPr>
        </p:pic>
        <p:pic>
          <p:nvPicPr>
            <p:cNvPr id="159" name="Picture 158" descr="A black circle with a black background&#10;&#10;Description automatically generated">
              <a:extLst>
                <a:ext uri="{FF2B5EF4-FFF2-40B4-BE49-F238E27FC236}">
                  <a16:creationId xmlns:a16="http://schemas.microsoft.com/office/drawing/2014/main" id="{27DFA9D2-1382-96CA-A4CA-F9DC72E14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119" y="2955200"/>
              <a:ext cx="634509" cy="634509"/>
            </a:xfrm>
            <a:prstGeom prst="rect">
              <a:avLst/>
            </a:prstGeom>
          </p:spPr>
        </p:pic>
        <p:pic>
          <p:nvPicPr>
            <p:cNvPr id="160" name="Picture 159" descr="A black circle with a bird in the center&#10;&#10;Description automatically generated">
              <a:extLst>
                <a:ext uri="{FF2B5EF4-FFF2-40B4-BE49-F238E27FC236}">
                  <a16:creationId xmlns:a16="http://schemas.microsoft.com/office/drawing/2014/main" id="{C970AC53-C1C3-BBF1-AF39-8755EFB4D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6079" y="2955200"/>
              <a:ext cx="634509" cy="634509"/>
            </a:xfrm>
            <a:prstGeom prst="rect">
              <a:avLst/>
            </a:prstGeom>
          </p:spPr>
        </p:pic>
        <p:pic>
          <p:nvPicPr>
            <p:cNvPr id="161" name="Picture 160" descr="A black circle with a bird in the middle&#10;&#10;Description automatically generated">
              <a:extLst>
                <a:ext uri="{FF2B5EF4-FFF2-40B4-BE49-F238E27FC236}">
                  <a16:creationId xmlns:a16="http://schemas.microsoft.com/office/drawing/2014/main" id="{AA71A4A8-E514-AD4B-E787-663611E236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038" y="2955200"/>
              <a:ext cx="634509" cy="634509"/>
            </a:xfrm>
            <a:prstGeom prst="rect">
              <a:avLst/>
            </a:prstGeom>
          </p:spPr>
        </p:pic>
        <p:pic>
          <p:nvPicPr>
            <p:cNvPr id="162" name="Picture 161" descr="A blurry image of a circle&#10;&#10;Description automatically generated">
              <a:extLst>
                <a:ext uri="{FF2B5EF4-FFF2-40B4-BE49-F238E27FC236}">
                  <a16:creationId xmlns:a16="http://schemas.microsoft.com/office/drawing/2014/main" id="{3A2693E1-F709-4E1F-19AF-A82A530283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8419" y="2955200"/>
              <a:ext cx="634509" cy="634509"/>
            </a:xfrm>
            <a:prstGeom prst="rect">
              <a:avLst/>
            </a:prstGeom>
          </p:spPr>
        </p:pic>
        <p:pic>
          <p:nvPicPr>
            <p:cNvPr id="163" name="Picture 162" descr="A blurry image of a circle&#10;&#10;Description automatically generated">
              <a:extLst>
                <a:ext uri="{FF2B5EF4-FFF2-40B4-BE49-F238E27FC236}">
                  <a16:creationId xmlns:a16="http://schemas.microsoft.com/office/drawing/2014/main" id="{B3C0BD2B-E212-3B35-D6B7-98D73F295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0800" y="2955200"/>
              <a:ext cx="634509" cy="634509"/>
            </a:xfrm>
            <a:prstGeom prst="rect">
              <a:avLst/>
            </a:prstGeom>
          </p:spPr>
        </p:pic>
        <p:pic>
          <p:nvPicPr>
            <p:cNvPr id="164" name="Picture 163" descr="A black and white image of a round object&#10;&#10;Description automatically generated">
              <a:extLst>
                <a:ext uri="{FF2B5EF4-FFF2-40B4-BE49-F238E27FC236}">
                  <a16:creationId xmlns:a16="http://schemas.microsoft.com/office/drawing/2014/main" id="{8C419452-2F2F-824D-D294-64DC9B284F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33181" y="2955200"/>
              <a:ext cx="634509" cy="634509"/>
            </a:xfrm>
            <a:prstGeom prst="rect">
              <a:avLst/>
            </a:prstGeom>
          </p:spPr>
        </p:pic>
        <p:pic>
          <p:nvPicPr>
            <p:cNvPr id="165" name="Picture 164" descr="A close up&#10;&#10;Description automatically generated">
              <a:extLst>
                <a:ext uri="{FF2B5EF4-FFF2-40B4-BE49-F238E27FC236}">
                  <a16:creationId xmlns:a16="http://schemas.microsoft.com/office/drawing/2014/main" id="{8A5E5AEF-1474-5D21-23EC-870B35E9F0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15562" y="2955200"/>
              <a:ext cx="634509" cy="634509"/>
            </a:xfrm>
            <a:prstGeom prst="rect">
              <a:avLst/>
            </a:prstGeom>
          </p:spPr>
        </p:pic>
        <p:pic>
          <p:nvPicPr>
            <p:cNvPr id="166" name="Picture 165" descr="A black and white image of a human body&#10;&#10;Description automatically generated">
              <a:extLst>
                <a:ext uri="{FF2B5EF4-FFF2-40B4-BE49-F238E27FC236}">
                  <a16:creationId xmlns:a16="http://schemas.microsoft.com/office/drawing/2014/main" id="{2B239D1A-074A-C30C-2A67-364F7285D4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97943" y="2955200"/>
              <a:ext cx="634509" cy="634509"/>
            </a:xfrm>
            <a:prstGeom prst="rect">
              <a:avLst/>
            </a:prstGeom>
          </p:spPr>
        </p:pic>
        <p:sp>
          <p:nvSpPr>
            <p:cNvPr id="167" name="Rectangle 166">
              <a:extLst>
                <a:ext uri="{FF2B5EF4-FFF2-40B4-BE49-F238E27FC236}">
                  <a16:creationId xmlns:a16="http://schemas.microsoft.com/office/drawing/2014/main" id="{D0974D29-AE12-1226-1247-343B4F715F6B}"/>
                </a:ext>
              </a:extLst>
            </p:cNvPr>
            <p:cNvSpPr>
              <a:spLocks/>
            </p:cNvSpPr>
            <p:nvPr/>
          </p:nvSpPr>
          <p:spPr>
            <a:xfrm>
              <a:off x="7720547" y="3194778"/>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68" name="Rectangle 167">
              <a:extLst>
                <a:ext uri="{FF2B5EF4-FFF2-40B4-BE49-F238E27FC236}">
                  <a16:creationId xmlns:a16="http://schemas.microsoft.com/office/drawing/2014/main" id="{91C84861-B283-6382-5759-33883A38318A}"/>
                </a:ext>
              </a:extLst>
            </p:cNvPr>
            <p:cNvSpPr>
              <a:spLocks/>
            </p:cNvSpPr>
            <p:nvPr/>
          </p:nvSpPr>
          <p:spPr>
            <a:xfrm>
              <a:off x="8502928" y="3194778"/>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69" name="Rectangle 168">
              <a:extLst>
                <a:ext uri="{FF2B5EF4-FFF2-40B4-BE49-F238E27FC236}">
                  <a16:creationId xmlns:a16="http://schemas.microsoft.com/office/drawing/2014/main" id="{F0F8F08F-6E68-4C28-C1FA-C2A8DE9E9A8A}"/>
                </a:ext>
              </a:extLst>
            </p:cNvPr>
            <p:cNvSpPr>
              <a:spLocks/>
            </p:cNvSpPr>
            <p:nvPr/>
          </p:nvSpPr>
          <p:spPr>
            <a:xfrm>
              <a:off x="9285309" y="3194778"/>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70" name="Rectangle 169">
              <a:extLst>
                <a:ext uri="{FF2B5EF4-FFF2-40B4-BE49-F238E27FC236}">
                  <a16:creationId xmlns:a16="http://schemas.microsoft.com/office/drawing/2014/main" id="{A4D7D70C-92DC-B8D5-ADA8-AF94686479DF}"/>
                </a:ext>
              </a:extLst>
            </p:cNvPr>
            <p:cNvSpPr>
              <a:spLocks/>
            </p:cNvSpPr>
            <p:nvPr/>
          </p:nvSpPr>
          <p:spPr>
            <a:xfrm>
              <a:off x="10067690" y="3194778"/>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71" name="Rectangle 170">
              <a:extLst>
                <a:ext uri="{FF2B5EF4-FFF2-40B4-BE49-F238E27FC236}">
                  <a16:creationId xmlns:a16="http://schemas.microsoft.com/office/drawing/2014/main" id="{97A0CF70-D409-AA02-C847-9C7BC0EB90C7}"/>
                </a:ext>
              </a:extLst>
            </p:cNvPr>
            <p:cNvSpPr>
              <a:spLocks/>
            </p:cNvSpPr>
            <p:nvPr/>
          </p:nvSpPr>
          <p:spPr>
            <a:xfrm>
              <a:off x="10850071" y="3194778"/>
              <a:ext cx="1478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72" name="Rectangle 171">
              <a:extLst>
                <a:ext uri="{FF2B5EF4-FFF2-40B4-BE49-F238E27FC236}">
                  <a16:creationId xmlns:a16="http://schemas.microsoft.com/office/drawing/2014/main" id="{669BE0AC-0F9A-3332-A310-EE37A710ECF9}"/>
                </a:ext>
              </a:extLst>
            </p:cNvPr>
            <p:cNvSpPr>
              <a:spLocks/>
            </p:cNvSpPr>
            <p:nvPr/>
          </p:nvSpPr>
          <p:spPr>
            <a:xfrm>
              <a:off x="4406198" y="3645890"/>
              <a:ext cx="634509"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a:t>
              </a:r>
            </a:p>
          </p:txBody>
        </p:sp>
        <p:sp>
          <p:nvSpPr>
            <p:cNvPr id="173" name="Rectangle 172">
              <a:extLst>
                <a:ext uri="{FF2B5EF4-FFF2-40B4-BE49-F238E27FC236}">
                  <a16:creationId xmlns:a16="http://schemas.microsoft.com/office/drawing/2014/main" id="{D94E26D3-D2DB-D74B-4926-486A6A15B739}"/>
                </a:ext>
              </a:extLst>
            </p:cNvPr>
            <p:cNvSpPr>
              <a:spLocks/>
            </p:cNvSpPr>
            <p:nvPr/>
          </p:nvSpPr>
          <p:spPr>
            <a:xfrm>
              <a:off x="5080665"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2</a:t>
              </a:r>
            </a:p>
          </p:txBody>
        </p:sp>
        <p:sp>
          <p:nvSpPr>
            <p:cNvPr id="174" name="Rectangle 173">
              <a:extLst>
                <a:ext uri="{FF2B5EF4-FFF2-40B4-BE49-F238E27FC236}">
                  <a16:creationId xmlns:a16="http://schemas.microsoft.com/office/drawing/2014/main" id="{C45A8078-144F-1D3E-F611-3599B3359B09}"/>
                </a:ext>
              </a:extLst>
            </p:cNvPr>
            <p:cNvSpPr>
              <a:spLocks/>
            </p:cNvSpPr>
            <p:nvPr/>
          </p:nvSpPr>
          <p:spPr>
            <a:xfrm>
              <a:off x="5746118"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3</a:t>
              </a:r>
            </a:p>
          </p:txBody>
        </p:sp>
        <p:sp>
          <p:nvSpPr>
            <p:cNvPr id="175" name="Rectangle 174">
              <a:extLst>
                <a:ext uri="{FF2B5EF4-FFF2-40B4-BE49-F238E27FC236}">
                  <a16:creationId xmlns:a16="http://schemas.microsoft.com/office/drawing/2014/main" id="{C363A7AE-A635-FDD1-8158-F5B7F532686E}"/>
                </a:ext>
              </a:extLst>
            </p:cNvPr>
            <p:cNvSpPr>
              <a:spLocks/>
            </p:cNvSpPr>
            <p:nvPr/>
          </p:nvSpPr>
          <p:spPr>
            <a:xfrm>
              <a:off x="6411571"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4</a:t>
              </a:r>
            </a:p>
          </p:txBody>
        </p:sp>
        <p:sp>
          <p:nvSpPr>
            <p:cNvPr id="176" name="Rectangle 175">
              <a:extLst>
                <a:ext uri="{FF2B5EF4-FFF2-40B4-BE49-F238E27FC236}">
                  <a16:creationId xmlns:a16="http://schemas.microsoft.com/office/drawing/2014/main" id="{EB50309D-60D4-AA70-CFA1-5991BFC7580B}"/>
                </a:ext>
              </a:extLst>
            </p:cNvPr>
            <p:cNvSpPr>
              <a:spLocks/>
            </p:cNvSpPr>
            <p:nvPr/>
          </p:nvSpPr>
          <p:spPr>
            <a:xfrm>
              <a:off x="7086038"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5</a:t>
              </a:r>
            </a:p>
          </p:txBody>
        </p:sp>
        <p:sp>
          <p:nvSpPr>
            <p:cNvPr id="177" name="Rectangle 176">
              <a:extLst>
                <a:ext uri="{FF2B5EF4-FFF2-40B4-BE49-F238E27FC236}">
                  <a16:creationId xmlns:a16="http://schemas.microsoft.com/office/drawing/2014/main" id="{8F7C9E55-3608-E020-F5F4-5F206B0E2D21}"/>
                </a:ext>
              </a:extLst>
            </p:cNvPr>
            <p:cNvSpPr>
              <a:spLocks/>
            </p:cNvSpPr>
            <p:nvPr/>
          </p:nvSpPr>
          <p:spPr>
            <a:xfrm>
              <a:off x="7872925"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100</a:t>
              </a:r>
            </a:p>
          </p:txBody>
        </p:sp>
        <p:sp>
          <p:nvSpPr>
            <p:cNvPr id="178" name="Rectangle 177">
              <a:extLst>
                <a:ext uri="{FF2B5EF4-FFF2-40B4-BE49-F238E27FC236}">
                  <a16:creationId xmlns:a16="http://schemas.microsoft.com/office/drawing/2014/main" id="{90C489BD-4084-66A1-9742-B498DBD34002}"/>
                </a:ext>
              </a:extLst>
            </p:cNvPr>
            <p:cNvSpPr>
              <a:spLocks/>
            </p:cNvSpPr>
            <p:nvPr/>
          </p:nvSpPr>
          <p:spPr>
            <a:xfrm>
              <a:off x="8653053"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500</a:t>
              </a:r>
            </a:p>
          </p:txBody>
        </p:sp>
        <p:sp>
          <p:nvSpPr>
            <p:cNvPr id="179" name="Rectangle 178">
              <a:extLst>
                <a:ext uri="{FF2B5EF4-FFF2-40B4-BE49-F238E27FC236}">
                  <a16:creationId xmlns:a16="http://schemas.microsoft.com/office/drawing/2014/main" id="{AFB10A3A-F54A-DCCD-10FC-FD14099D6856}"/>
                </a:ext>
              </a:extLst>
            </p:cNvPr>
            <p:cNvSpPr>
              <a:spLocks/>
            </p:cNvSpPr>
            <p:nvPr/>
          </p:nvSpPr>
          <p:spPr>
            <a:xfrm>
              <a:off x="9437687"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1000</a:t>
              </a:r>
            </a:p>
          </p:txBody>
        </p:sp>
        <p:sp>
          <p:nvSpPr>
            <p:cNvPr id="180" name="Rectangle 179">
              <a:extLst>
                <a:ext uri="{FF2B5EF4-FFF2-40B4-BE49-F238E27FC236}">
                  <a16:creationId xmlns:a16="http://schemas.microsoft.com/office/drawing/2014/main" id="{EA5468D1-8A04-9BD9-4213-3540AEC00CD2}"/>
                </a:ext>
              </a:extLst>
            </p:cNvPr>
            <p:cNvSpPr>
              <a:spLocks/>
            </p:cNvSpPr>
            <p:nvPr/>
          </p:nvSpPr>
          <p:spPr>
            <a:xfrm>
              <a:off x="10220068"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2000</a:t>
              </a:r>
            </a:p>
          </p:txBody>
        </p:sp>
        <p:sp>
          <p:nvSpPr>
            <p:cNvPr id="181" name="Rectangle 180">
              <a:extLst>
                <a:ext uri="{FF2B5EF4-FFF2-40B4-BE49-F238E27FC236}">
                  <a16:creationId xmlns:a16="http://schemas.microsoft.com/office/drawing/2014/main" id="{E5B29964-5FA6-0CAB-7554-258ADDC5F93F}"/>
                </a:ext>
              </a:extLst>
            </p:cNvPr>
            <p:cNvSpPr>
              <a:spLocks/>
            </p:cNvSpPr>
            <p:nvPr/>
          </p:nvSpPr>
          <p:spPr>
            <a:xfrm>
              <a:off x="11002449" y="3645890"/>
              <a:ext cx="63000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3000</a:t>
              </a:r>
            </a:p>
          </p:txBody>
        </p:sp>
        <p:sp>
          <p:nvSpPr>
            <p:cNvPr id="183" name="Rectangle 182">
              <a:extLst>
                <a:ext uri="{FF2B5EF4-FFF2-40B4-BE49-F238E27FC236}">
                  <a16:creationId xmlns:a16="http://schemas.microsoft.com/office/drawing/2014/main" id="{A51D0A3D-B992-FA58-8236-511AFEE57B72}"/>
                </a:ext>
              </a:extLst>
            </p:cNvPr>
            <p:cNvSpPr>
              <a:spLocks/>
            </p:cNvSpPr>
            <p:nvPr/>
          </p:nvSpPr>
          <p:spPr>
            <a:xfrm>
              <a:off x="3472053" y="3639282"/>
              <a:ext cx="673331" cy="1553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err="1">
                  <a:solidFill>
                    <a:schemeClr val="tx1"/>
                  </a:solidFill>
                  <a:latin typeface="CMU Serif" panose="02000603000000000000" pitchFamily="2" charset="0"/>
                  <a:ea typeface="CMU Serif" panose="02000603000000000000" pitchFamily="2" charset="0"/>
                  <a:cs typeface="CMU Serif" panose="02000603000000000000" pitchFamily="2" charset="0"/>
                </a:rPr>
                <a:t>r</a:t>
              </a:r>
              <a:r>
                <a:rPr lang="en-US" sz="1400" b="1" baseline="-25000" dirty="0" err="1">
                  <a:solidFill>
                    <a:schemeClr val="tx1"/>
                  </a:solidFill>
                  <a:latin typeface="CMU Serif" panose="02000603000000000000" pitchFamily="2" charset="0"/>
                  <a:ea typeface="CMU Serif" panose="02000603000000000000" pitchFamily="2" charset="0"/>
                  <a:cs typeface="CMU Serif" panose="02000603000000000000" pitchFamily="2" charset="0"/>
                </a:rPr>
                <a:t>b</a:t>
              </a:r>
              <a:endParaRPr lang="en-US" sz="1400" b="1" i="1" baseline="-25000"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pic>
          <p:nvPicPr>
            <p:cNvPr id="222" name="Picture 221" descr="A black circle with a white center&#10;&#10;Description automatically generated">
              <a:extLst>
                <a:ext uri="{FF2B5EF4-FFF2-40B4-BE49-F238E27FC236}">
                  <a16:creationId xmlns:a16="http://schemas.microsoft.com/office/drawing/2014/main" id="{43BA0D29-D8CB-E631-D283-4D71D3E65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198" y="2956122"/>
              <a:ext cx="634509" cy="634509"/>
            </a:xfrm>
            <a:prstGeom prst="rect">
              <a:avLst/>
            </a:prstGeom>
          </p:spPr>
        </p:pic>
        <p:pic>
          <p:nvPicPr>
            <p:cNvPr id="223" name="Picture 222" descr="A black circle with a black center&#10;&#10;Description automatically generated">
              <a:extLst>
                <a:ext uri="{FF2B5EF4-FFF2-40B4-BE49-F238E27FC236}">
                  <a16:creationId xmlns:a16="http://schemas.microsoft.com/office/drawing/2014/main" id="{40AEFC8D-9F9B-A237-31A9-CA36BA4AC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852" y="2955200"/>
              <a:ext cx="634509" cy="634509"/>
            </a:xfrm>
            <a:prstGeom prst="rect">
              <a:avLst/>
            </a:prstGeom>
          </p:spPr>
        </p:pic>
        <p:pic>
          <p:nvPicPr>
            <p:cNvPr id="224" name="Picture 223" descr="A black circle with a black background&#10;&#10;Description automatically generated">
              <a:extLst>
                <a:ext uri="{FF2B5EF4-FFF2-40B4-BE49-F238E27FC236}">
                  <a16:creationId xmlns:a16="http://schemas.microsoft.com/office/drawing/2014/main" id="{4A24AF16-22AF-2268-9A45-AE644E4842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865" y="2953097"/>
              <a:ext cx="634509" cy="634509"/>
            </a:xfrm>
            <a:prstGeom prst="rect">
              <a:avLst/>
            </a:prstGeom>
          </p:spPr>
        </p:pic>
        <p:pic>
          <p:nvPicPr>
            <p:cNvPr id="225" name="Picture 224" descr="A black circle with a bird in the center&#10;&#10;Description automatically generated">
              <a:extLst>
                <a:ext uri="{FF2B5EF4-FFF2-40B4-BE49-F238E27FC236}">
                  <a16:creationId xmlns:a16="http://schemas.microsoft.com/office/drawing/2014/main" id="{BB1B07DB-920A-D844-6016-E7E239024D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6079" y="2957044"/>
              <a:ext cx="634509" cy="634509"/>
            </a:xfrm>
            <a:prstGeom prst="rect">
              <a:avLst/>
            </a:prstGeom>
          </p:spPr>
        </p:pic>
        <p:pic>
          <p:nvPicPr>
            <p:cNvPr id="226" name="Picture 225" descr="A black circle with a bird in the middle&#10;&#10;Description automatically generated">
              <a:extLst>
                <a:ext uri="{FF2B5EF4-FFF2-40B4-BE49-F238E27FC236}">
                  <a16:creationId xmlns:a16="http://schemas.microsoft.com/office/drawing/2014/main" id="{522A1CE4-69BC-53C6-DB26-2BFCCEC99A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5730" y="2955200"/>
              <a:ext cx="634509" cy="634509"/>
            </a:xfrm>
            <a:prstGeom prst="rect">
              <a:avLst/>
            </a:prstGeom>
          </p:spPr>
        </p:pic>
        <p:pic>
          <p:nvPicPr>
            <p:cNvPr id="227" name="Picture 226" descr="A blurry image of a circle&#10;&#10;Description automatically generated">
              <a:extLst>
                <a:ext uri="{FF2B5EF4-FFF2-40B4-BE49-F238E27FC236}">
                  <a16:creationId xmlns:a16="http://schemas.microsoft.com/office/drawing/2014/main" id="{9183D8E5-4AC4-AB4F-9598-B527A95F58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8419" y="2953097"/>
              <a:ext cx="634509" cy="634509"/>
            </a:xfrm>
            <a:prstGeom prst="rect">
              <a:avLst/>
            </a:prstGeom>
          </p:spPr>
        </p:pic>
        <p:pic>
          <p:nvPicPr>
            <p:cNvPr id="228" name="Picture 227" descr="A blurry image of a circle&#10;&#10;Description automatically generated">
              <a:extLst>
                <a:ext uri="{FF2B5EF4-FFF2-40B4-BE49-F238E27FC236}">
                  <a16:creationId xmlns:a16="http://schemas.microsoft.com/office/drawing/2014/main" id="{9CCAFFB0-B71F-A6EF-500F-1FE4599C1E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0800" y="2957044"/>
              <a:ext cx="634509" cy="634509"/>
            </a:xfrm>
            <a:prstGeom prst="rect">
              <a:avLst/>
            </a:prstGeom>
          </p:spPr>
        </p:pic>
        <p:pic>
          <p:nvPicPr>
            <p:cNvPr id="229" name="Picture 228" descr="A black and white image of a round object&#10;&#10;Description automatically generated">
              <a:extLst>
                <a:ext uri="{FF2B5EF4-FFF2-40B4-BE49-F238E27FC236}">
                  <a16:creationId xmlns:a16="http://schemas.microsoft.com/office/drawing/2014/main" id="{30945F7C-1A10-F6A7-D32B-4BE11F5906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34167" y="2957044"/>
              <a:ext cx="634509" cy="634509"/>
            </a:xfrm>
            <a:prstGeom prst="rect">
              <a:avLst/>
            </a:prstGeom>
          </p:spPr>
        </p:pic>
        <p:pic>
          <p:nvPicPr>
            <p:cNvPr id="230" name="Picture 229" descr="A close up&#10;&#10;Description automatically generated">
              <a:extLst>
                <a:ext uri="{FF2B5EF4-FFF2-40B4-BE49-F238E27FC236}">
                  <a16:creationId xmlns:a16="http://schemas.microsoft.com/office/drawing/2014/main" id="{0198D320-23E1-8935-6440-00656EF454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14575" y="2955617"/>
              <a:ext cx="634509" cy="634509"/>
            </a:xfrm>
            <a:prstGeom prst="rect">
              <a:avLst/>
            </a:prstGeom>
          </p:spPr>
        </p:pic>
        <p:pic>
          <p:nvPicPr>
            <p:cNvPr id="231" name="Picture 230" descr="A black and white image of a human body&#10;&#10;Description automatically generated">
              <a:extLst>
                <a:ext uri="{FF2B5EF4-FFF2-40B4-BE49-F238E27FC236}">
                  <a16:creationId xmlns:a16="http://schemas.microsoft.com/office/drawing/2014/main" id="{BAB7AE28-D272-DB85-C83B-C68641FC74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94983" y="2955200"/>
              <a:ext cx="634509" cy="634509"/>
            </a:xfrm>
            <a:prstGeom prst="rect">
              <a:avLst/>
            </a:prstGeom>
          </p:spPr>
        </p:pic>
        <p:grpSp>
          <p:nvGrpSpPr>
            <p:cNvPr id="299" name="Group 298">
              <a:extLst>
                <a:ext uri="{FF2B5EF4-FFF2-40B4-BE49-F238E27FC236}">
                  <a16:creationId xmlns:a16="http://schemas.microsoft.com/office/drawing/2014/main" id="{A855CE64-A884-1C09-9913-AC918C852FAA}"/>
                </a:ext>
              </a:extLst>
            </p:cNvPr>
            <p:cNvGrpSpPr/>
            <p:nvPr/>
          </p:nvGrpSpPr>
          <p:grpSpPr>
            <a:xfrm>
              <a:off x="3527651" y="3158867"/>
              <a:ext cx="562134" cy="229018"/>
              <a:chOff x="3893135" y="1561648"/>
              <a:chExt cx="914400" cy="415636"/>
            </a:xfrm>
          </p:grpSpPr>
          <p:pic>
            <p:nvPicPr>
              <p:cNvPr id="303" name="Picture 302">
                <a:extLst>
                  <a:ext uri="{FF2B5EF4-FFF2-40B4-BE49-F238E27FC236}">
                    <a16:creationId xmlns:a16="http://schemas.microsoft.com/office/drawing/2014/main" id="{1D73C04C-72F1-C090-02FC-2A4D863A971D}"/>
                  </a:ext>
                </a:extLst>
              </p:cNvPr>
              <p:cNvPicPr>
                <a:picLocks noChangeAspect="1"/>
              </p:cNvPicPr>
              <p:nvPr/>
            </p:nvPicPr>
            <p:blipFill>
              <a:blip r:embed="rId15"/>
              <a:stretch>
                <a:fillRect/>
              </a:stretch>
            </p:blipFill>
            <p:spPr>
              <a:xfrm>
                <a:off x="3893135" y="1561648"/>
                <a:ext cx="914400" cy="415636"/>
              </a:xfrm>
              <a:prstGeom prst="rect">
                <a:avLst/>
              </a:prstGeom>
            </p:spPr>
          </p:pic>
          <p:cxnSp>
            <p:nvCxnSpPr>
              <p:cNvPr id="304" name="Straight Arrow Connector 303">
                <a:extLst>
                  <a:ext uri="{FF2B5EF4-FFF2-40B4-BE49-F238E27FC236}">
                    <a16:creationId xmlns:a16="http://schemas.microsoft.com/office/drawing/2014/main" id="{8879EBB4-7B9A-D249-9802-81C145D4F0F3}"/>
                  </a:ext>
                </a:extLst>
              </p:cNvPr>
              <p:cNvCxnSpPr/>
              <p:nvPr/>
            </p:nvCxnSpPr>
            <p:spPr>
              <a:xfrm>
                <a:off x="3916284" y="1769466"/>
                <a:ext cx="86810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25" name="Group 324">
            <a:extLst>
              <a:ext uri="{FF2B5EF4-FFF2-40B4-BE49-F238E27FC236}">
                <a16:creationId xmlns:a16="http://schemas.microsoft.com/office/drawing/2014/main" id="{486BFB92-69C3-44BD-53D5-8C8A29402B31}"/>
              </a:ext>
            </a:extLst>
          </p:cNvPr>
          <p:cNvGrpSpPr/>
          <p:nvPr/>
        </p:nvGrpSpPr>
        <p:grpSpPr>
          <a:xfrm>
            <a:off x="3261360" y="1943948"/>
            <a:ext cx="5996150" cy="1229361"/>
            <a:chOff x="3261360" y="1618828"/>
            <a:chExt cx="5996150" cy="1229361"/>
          </a:xfrm>
        </p:grpSpPr>
        <p:sp>
          <p:nvSpPr>
            <p:cNvPr id="321" name="Rectangle 320">
              <a:extLst>
                <a:ext uri="{FF2B5EF4-FFF2-40B4-BE49-F238E27FC236}">
                  <a16:creationId xmlns:a16="http://schemas.microsoft.com/office/drawing/2014/main" id="{BAA55C00-CDF0-86F7-B013-4D205356916D}"/>
                </a:ext>
              </a:extLst>
            </p:cNvPr>
            <p:cNvSpPr/>
            <p:nvPr/>
          </p:nvSpPr>
          <p:spPr>
            <a:xfrm>
              <a:off x="3465373" y="1827588"/>
              <a:ext cx="6858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8" name="Rectangle 317">
              <a:extLst>
                <a:ext uri="{FF2B5EF4-FFF2-40B4-BE49-F238E27FC236}">
                  <a16:creationId xmlns:a16="http://schemas.microsoft.com/office/drawing/2014/main" id="{F99A58A0-143B-085A-2C1C-C960E1BA00BE}"/>
                </a:ext>
              </a:extLst>
            </p:cNvPr>
            <p:cNvSpPr/>
            <p:nvPr/>
          </p:nvSpPr>
          <p:spPr>
            <a:xfrm>
              <a:off x="3261360" y="1618828"/>
              <a:ext cx="5983753" cy="1229361"/>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latin typeface="CMU Serif" panose="02000603000000000000" pitchFamily="2" charset="0"/>
                <a:ea typeface="CMU Serif" panose="02000603000000000000" pitchFamily="2" charset="0"/>
                <a:cs typeface="CMU Serif" panose="02000603000000000000" pitchFamily="2" charset="0"/>
              </a:endParaRPr>
            </a:p>
          </p:txBody>
        </p:sp>
        <p:pic>
          <p:nvPicPr>
            <p:cNvPr id="185" name="Picture 184">
              <a:extLst>
                <a:ext uri="{FF2B5EF4-FFF2-40B4-BE49-F238E27FC236}">
                  <a16:creationId xmlns:a16="http://schemas.microsoft.com/office/drawing/2014/main" id="{104B1B42-B4DE-5442-8BB4-FF475B50C4F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12750" y="1722824"/>
              <a:ext cx="356911" cy="892279"/>
            </a:xfrm>
            <a:prstGeom prst="rect">
              <a:avLst/>
            </a:prstGeom>
          </p:spPr>
        </p:pic>
        <p:pic>
          <p:nvPicPr>
            <p:cNvPr id="186" name="Picture 185">
              <a:extLst>
                <a:ext uri="{FF2B5EF4-FFF2-40B4-BE49-F238E27FC236}">
                  <a16:creationId xmlns:a16="http://schemas.microsoft.com/office/drawing/2014/main" id="{F0A7B40C-6EF7-D96E-BAFD-E0019314688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12322" y="1722824"/>
              <a:ext cx="356911" cy="892279"/>
            </a:xfrm>
            <a:prstGeom prst="rect">
              <a:avLst/>
            </a:prstGeom>
          </p:spPr>
        </p:pic>
        <p:pic>
          <p:nvPicPr>
            <p:cNvPr id="187" name="Picture 186">
              <a:extLst>
                <a:ext uri="{FF2B5EF4-FFF2-40B4-BE49-F238E27FC236}">
                  <a16:creationId xmlns:a16="http://schemas.microsoft.com/office/drawing/2014/main" id="{DD89B928-4F98-7B49-ED18-2DDD37EC801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14899" y="1722824"/>
              <a:ext cx="356911" cy="892279"/>
            </a:xfrm>
            <a:prstGeom prst="rect">
              <a:avLst/>
            </a:prstGeom>
          </p:spPr>
        </p:pic>
        <p:pic>
          <p:nvPicPr>
            <p:cNvPr id="188" name="Picture 187">
              <a:extLst>
                <a:ext uri="{FF2B5EF4-FFF2-40B4-BE49-F238E27FC236}">
                  <a16:creationId xmlns:a16="http://schemas.microsoft.com/office/drawing/2014/main" id="{DB392890-485C-ED6E-78FB-917132E35BB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17476" y="1722824"/>
              <a:ext cx="356911" cy="892279"/>
            </a:xfrm>
            <a:prstGeom prst="rect">
              <a:avLst/>
            </a:prstGeom>
          </p:spPr>
        </p:pic>
        <p:pic>
          <p:nvPicPr>
            <p:cNvPr id="189" name="Picture 188">
              <a:extLst>
                <a:ext uri="{FF2B5EF4-FFF2-40B4-BE49-F238E27FC236}">
                  <a16:creationId xmlns:a16="http://schemas.microsoft.com/office/drawing/2014/main" id="{89CF410C-4114-82C0-DC82-5B625DDBC4B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20053" y="1722824"/>
              <a:ext cx="356911" cy="892279"/>
            </a:xfrm>
            <a:prstGeom prst="rect">
              <a:avLst/>
            </a:prstGeom>
          </p:spPr>
        </p:pic>
        <p:pic>
          <p:nvPicPr>
            <p:cNvPr id="190" name="Picture 189">
              <a:extLst>
                <a:ext uri="{FF2B5EF4-FFF2-40B4-BE49-F238E27FC236}">
                  <a16:creationId xmlns:a16="http://schemas.microsoft.com/office/drawing/2014/main" id="{FF106705-B2F1-8890-5472-CD8B3B35CB2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76530" y="1722824"/>
              <a:ext cx="356911" cy="892279"/>
            </a:xfrm>
            <a:prstGeom prst="rect">
              <a:avLst/>
            </a:prstGeom>
          </p:spPr>
        </p:pic>
        <p:pic>
          <p:nvPicPr>
            <p:cNvPr id="191" name="Picture 190">
              <a:extLst>
                <a:ext uri="{FF2B5EF4-FFF2-40B4-BE49-F238E27FC236}">
                  <a16:creationId xmlns:a16="http://schemas.microsoft.com/office/drawing/2014/main" id="{A4311926-0D52-C4EC-7A14-D2FF0F6E61B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1946" y="1722824"/>
              <a:ext cx="356911" cy="892279"/>
            </a:xfrm>
            <a:prstGeom prst="rect">
              <a:avLst/>
            </a:prstGeom>
          </p:spPr>
        </p:pic>
        <p:pic>
          <p:nvPicPr>
            <p:cNvPr id="192" name="Picture 191">
              <a:extLst>
                <a:ext uri="{FF2B5EF4-FFF2-40B4-BE49-F238E27FC236}">
                  <a16:creationId xmlns:a16="http://schemas.microsoft.com/office/drawing/2014/main" id="{65CB8FF7-6436-5D93-362B-DB7F57A6A6A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82975" y="1722824"/>
              <a:ext cx="356911" cy="892279"/>
            </a:xfrm>
            <a:prstGeom prst="rect">
              <a:avLst/>
            </a:prstGeom>
          </p:spPr>
        </p:pic>
        <p:pic>
          <p:nvPicPr>
            <p:cNvPr id="193" name="Picture 192">
              <a:extLst>
                <a:ext uri="{FF2B5EF4-FFF2-40B4-BE49-F238E27FC236}">
                  <a16:creationId xmlns:a16="http://schemas.microsoft.com/office/drawing/2014/main" id="{8EC69CD6-CF46-3A85-80C0-0AD9A55939A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244130" y="1722824"/>
              <a:ext cx="356911" cy="892279"/>
            </a:xfrm>
            <a:prstGeom prst="rect">
              <a:avLst/>
            </a:prstGeom>
          </p:spPr>
        </p:pic>
        <p:pic>
          <p:nvPicPr>
            <p:cNvPr id="194" name="Picture 193">
              <a:extLst>
                <a:ext uri="{FF2B5EF4-FFF2-40B4-BE49-F238E27FC236}">
                  <a16:creationId xmlns:a16="http://schemas.microsoft.com/office/drawing/2014/main" id="{9567B06E-C403-1462-F5E4-5F560A269C02}"/>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5284" y="1722824"/>
              <a:ext cx="356911" cy="892279"/>
            </a:xfrm>
            <a:prstGeom prst="rect">
              <a:avLst/>
            </a:prstGeom>
          </p:spPr>
        </p:pic>
        <p:sp>
          <p:nvSpPr>
            <p:cNvPr id="195" name="Rectangle 194">
              <a:extLst>
                <a:ext uri="{FF2B5EF4-FFF2-40B4-BE49-F238E27FC236}">
                  <a16:creationId xmlns:a16="http://schemas.microsoft.com/office/drawing/2014/main" id="{3528B389-CDD8-DD1B-BBFA-4FF548E71CA3}"/>
                </a:ext>
              </a:extLst>
            </p:cNvPr>
            <p:cNvSpPr>
              <a:spLocks/>
            </p:cNvSpPr>
            <p:nvPr/>
          </p:nvSpPr>
          <p:spPr>
            <a:xfrm>
              <a:off x="6373959" y="2091287"/>
              <a:ext cx="2025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96" name="Rectangle 195">
              <a:extLst>
                <a:ext uri="{FF2B5EF4-FFF2-40B4-BE49-F238E27FC236}">
                  <a16:creationId xmlns:a16="http://schemas.microsoft.com/office/drawing/2014/main" id="{36A3ECF7-720F-A44F-1E19-2704EBC7FB33}"/>
                </a:ext>
              </a:extLst>
            </p:cNvPr>
            <p:cNvSpPr>
              <a:spLocks/>
            </p:cNvSpPr>
            <p:nvPr/>
          </p:nvSpPr>
          <p:spPr>
            <a:xfrm>
              <a:off x="6929375" y="2091287"/>
              <a:ext cx="2025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97" name="Rectangle 196">
              <a:extLst>
                <a:ext uri="{FF2B5EF4-FFF2-40B4-BE49-F238E27FC236}">
                  <a16:creationId xmlns:a16="http://schemas.microsoft.com/office/drawing/2014/main" id="{52998FB2-56F2-26FE-50F0-79BF3648E46A}"/>
                </a:ext>
              </a:extLst>
            </p:cNvPr>
            <p:cNvSpPr>
              <a:spLocks/>
            </p:cNvSpPr>
            <p:nvPr/>
          </p:nvSpPr>
          <p:spPr>
            <a:xfrm>
              <a:off x="7480405" y="2091287"/>
              <a:ext cx="2025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98" name="Rectangle 197">
              <a:extLst>
                <a:ext uri="{FF2B5EF4-FFF2-40B4-BE49-F238E27FC236}">
                  <a16:creationId xmlns:a16="http://schemas.microsoft.com/office/drawing/2014/main" id="{E680C526-50CB-2BCB-5C0A-43615CB86F23}"/>
                </a:ext>
              </a:extLst>
            </p:cNvPr>
            <p:cNvSpPr>
              <a:spLocks/>
            </p:cNvSpPr>
            <p:nvPr/>
          </p:nvSpPr>
          <p:spPr>
            <a:xfrm>
              <a:off x="8040360" y="2091287"/>
              <a:ext cx="2025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199" name="Rectangle 198">
              <a:extLst>
                <a:ext uri="{FF2B5EF4-FFF2-40B4-BE49-F238E27FC236}">
                  <a16:creationId xmlns:a16="http://schemas.microsoft.com/office/drawing/2014/main" id="{C90CAF8C-3B6D-2525-B06B-F56D4C2BDDDC}"/>
                </a:ext>
              </a:extLst>
            </p:cNvPr>
            <p:cNvSpPr>
              <a:spLocks/>
            </p:cNvSpPr>
            <p:nvPr/>
          </p:nvSpPr>
          <p:spPr>
            <a:xfrm>
              <a:off x="8602714" y="2091287"/>
              <a:ext cx="202572"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rPr>
                <a:t>…</a:t>
              </a:r>
            </a:p>
          </p:txBody>
        </p:sp>
        <p:sp>
          <p:nvSpPr>
            <p:cNvPr id="200" name="Rectangle 199">
              <a:extLst>
                <a:ext uri="{FF2B5EF4-FFF2-40B4-BE49-F238E27FC236}">
                  <a16:creationId xmlns:a16="http://schemas.microsoft.com/office/drawing/2014/main" id="{DF4356A1-AD4C-1D2B-9703-14ADECECD107}"/>
                </a:ext>
              </a:extLst>
            </p:cNvPr>
            <p:cNvSpPr>
              <a:spLocks/>
            </p:cNvSpPr>
            <p:nvPr/>
          </p:nvSpPr>
          <p:spPr>
            <a:xfrm>
              <a:off x="4406198" y="2642733"/>
              <a:ext cx="356911"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a:t>
              </a:r>
            </a:p>
          </p:txBody>
        </p:sp>
        <p:sp>
          <p:nvSpPr>
            <p:cNvPr id="201" name="Rectangle 200">
              <a:extLst>
                <a:ext uri="{FF2B5EF4-FFF2-40B4-BE49-F238E27FC236}">
                  <a16:creationId xmlns:a16="http://schemas.microsoft.com/office/drawing/2014/main" id="{A9B424B4-3CB4-F238-21A8-18FCDCDB0C91}"/>
                </a:ext>
              </a:extLst>
            </p:cNvPr>
            <p:cNvSpPr>
              <a:spLocks/>
            </p:cNvSpPr>
            <p:nvPr/>
          </p:nvSpPr>
          <p:spPr>
            <a:xfrm>
              <a:off x="4810548" y="2642733"/>
              <a:ext cx="356911"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2</a:t>
              </a:r>
            </a:p>
          </p:txBody>
        </p:sp>
        <p:sp>
          <p:nvSpPr>
            <p:cNvPr id="202" name="Rectangle 201">
              <a:extLst>
                <a:ext uri="{FF2B5EF4-FFF2-40B4-BE49-F238E27FC236}">
                  <a16:creationId xmlns:a16="http://schemas.microsoft.com/office/drawing/2014/main" id="{C239CFE5-0A3B-EF9A-6E49-BDAC121F93BB}"/>
                </a:ext>
              </a:extLst>
            </p:cNvPr>
            <p:cNvSpPr>
              <a:spLocks/>
            </p:cNvSpPr>
            <p:nvPr/>
          </p:nvSpPr>
          <p:spPr>
            <a:xfrm>
              <a:off x="5214899" y="2642733"/>
              <a:ext cx="356911"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3</a:t>
              </a:r>
            </a:p>
          </p:txBody>
        </p:sp>
        <p:sp>
          <p:nvSpPr>
            <p:cNvPr id="203" name="Rectangle 202">
              <a:extLst>
                <a:ext uri="{FF2B5EF4-FFF2-40B4-BE49-F238E27FC236}">
                  <a16:creationId xmlns:a16="http://schemas.microsoft.com/office/drawing/2014/main" id="{1AD1E59A-9544-97A8-FD4A-D71D53811DBA}"/>
                </a:ext>
              </a:extLst>
            </p:cNvPr>
            <p:cNvSpPr>
              <a:spLocks/>
            </p:cNvSpPr>
            <p:nvPr/>
          </p:nvSpPr>
          <p:spPr>
            <a:xfrm>
              <a:off x="5617476" y="2642733"/>
              <a:ext cx="356911"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4</a:t>
              </a:r>
            </a:p>
          </p:txBody>
        </p:sp>
        <p:sp>
          <p:nvSpPr>
            <p:cNvPr id="204" name="Rectangle 203">
              <a:extLst>
                <a:ext uri="{FF2B5EF4-FFF2-40B4-BE49-F238E27FC236}">
                  <a16:creationId xmlns:a16="http://schemas.microsoft.com/office/drawing/2014/main" id="{443A3056-6253-42B8-2479-0BC948578667}"/>
                </a:ext>
              </a:extLst>
            </p:cNvPr>
            <p:cNvSpPr>
              <a:spLocks/>
            </p:cNvSpPr>
            <p:nvPr/>
          </p:nvSpPr>
          <p:spPr>
            <a:xfrm>
              <a:off x="6017046" y="2642733"/>
              <a:ext cx="356911"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5</a:t>
              </a:r>
            </a:p>
          </p:txBody>
        </p:sp>
        <p:sp>
          <p:nvSpPr>
            <p:cNvPr id="205" name="Rectangle 204">
              <a:extLst>
                <a:ext uri="{FF2B5EF4-FFF2-40B4-BE49-F238E27FC236}">
                  <a16:creationId xmlns:a16="http://schemas.microsoft.com/office/drawing/2014/main" id="{FE9DF272-E22D-A30A-D620-DB57D7599F4E}"/>
                </a:ext>
              </a:extLst>
            </p:cNvPr>
            <p:cNvSpPr>
              <a:spLocks/>
            </p:cNvSpPr>
            <p:nvPr/>
          </p:nvSpPr>
          <p:spPr>
            <a:xfrm>
              <a:off x="6475205" y="2642733"/>
              <a:ext cx="55354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100</a:t>
              </a:r>
            </a:p>
          </p:txBody>
        </p:sp>
        <p:sp>
          <p:nvSpPr>
            <p:cNvPr id="206" name="Rectangle 205">
              <a:extLst>
                <a:ext uri="{FF2B5EF4-FFF2-40B4-BE49-F238E27FC236}">
                  <a16:creationId xmlns:a16="http://schemas.microsoft.com/office/drawing/2014/main" id="{E519E8D3-D9B1-31DE-9E7A-1943227154BC}"/>
                </a:ext>
              </a:extLst>
            </p:cNvPr>
            <p:cNvSpPr>
              <a:spLocks/>
            </p:cNvSpPr>
            <p:nvPr/>
          </p:nvSpPr>
          <p:spPr>
            <a:xfrm>
              <a:off x="7033630" y="2642733"/>
              <a:ext cx="55354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500</a:t>
              </a:r>
            </a:p>
          </p:txBody>
        </p:sp>
        <p:sp>
          <p:nvSpPr>
            <p:cNvPr id="207" name="Rectangle 206">
              <a:extLst>
                <a:ext uri="{FF2B5EF4-FFF2-40B4-BE49-F238E27FC236}">
                  <a16:creationId xmlns:a16="http://schemas.microsoft.com/office/drawing/2014/main" id="{BE7C3B92-77BC-6A3D-C7E4-008FB93BDB12}"/>
                </a:ext>
              </a:extLst>
            </p:cNvPr>
            <p:cNvSpPr>
              <a:spLocks/>
            </p:cNvSpPr>
            <p:nvPr/>
          </p:nvSpPr>
          <p:spPr>
            <a:xfrm>
              <a:off x="7577558" y="2642733"/>
              <a:ext cx="55354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1000</a:t>
              </a:r>
            </a:p>
          </p:txBody>
        </p:sp>
        <p:sp>
          <p:nvSpPr>
            <p:cNvPr id="208" name="Rectangle 207">
              <a:extLst>
                <a:ext uri="{FF2B5EF4-FFF2-40B4-BE49-F238E27FC236}">
                  <a16:creationId xmlns:a16="http://schemas.microsoft.com/office/drawing/2014/main" id="{6D427A4A-6824-5079-7E2E-6B968E14910B}"/>
                </a:ext>
              </a:extLst>
            </p:cNvPr>
            <p:cNvSpPr>
              <a:spLocks/>
            </p:cNvSpPr>
            <p:nvPr/>
          </p:nvSpPr>
          <p:spPr>
            <a:xfrm>
              <a:off x="8145814" y="2642733"/>
              <a:ext cx="55354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2000</a:t>
              </a:r>
            </a:p>
          </p:txBody>
        </p:sp>
        <p:sp>
          <p:nvSpPr>
            <p:cNvPr id="209" name="Rectangle 208">
              <a:extLst>
                <a:ext uri="{FF2B5EF4-FFF2-40B4-BE49-F238E27FC236}">
                  <a16:creationId xmlns:a16="http://schemas.microsoft.com/office/drawing/2014/main" id="{8C7A7037-5709-0A4E-B7C7-FF1DB9B61144}"/>
                </a:ext>
              </a:extLst>
            </p:cNvPr>
            <p:cNvSpPr>
              <a:spLocks/>
            </p:cNvSpPr>
            <p:nvPr/>
          </p:nvSpPr>
          <p:spPr>
            <a:xfrm>
              <a:off x="8703967" y="2642733"/>
              <a:ext cx="553543" cy="1553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3000</a:t>
              </a:r>
            </a:p>
          </p:txBody>
        </p:sp>
        <p:sp>
          <p:nvSpPr>
            <p:cNvPr id="210" name="Rectangle 209">
              <a:extLst>
                <a:ext uri="{FF2B5EF4-FFF2-40B4-BE49-F238E27FC236}">
                  <a16:creationId xmlns:a16="http://schemas.microsoft.com/office/drawing/2014/main" id="{15B5B863-C8D9-BBE8-3C9C-F6DC0CD5C7D4}"/>
                </a:ext>
              </a:extLst>
            </p:cNvPr>
            <p:cNvSpPr>
              <a:spLocks/>
            </p:cNvSpPr>
            <p:nvPr/>
          </p:nvSpPr>
          <p:spPr>
            <a:xfrm>
              <a:off x="3472053" y="2614134"/>
              <a:ext cx="673331" cy="200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err="1">
                  <a:solidFill>
                    <a:schemeClr val="tx1"/>
                  </a:solidFill>
                  <a:latin typeface="CMU Serif" panose="02000603000000000000" pitchFamily="2" charset="0"/>
                  <a:ea typeface="CMU Serif" panose="02000603000000000000" pitchFamily="2" charset="0"/>
                  <a:cs typeface="CMU Serif" panose="02000603000000000000" pitchFamily="2" charset="0"/>
                </a:rPr>
                <a:t>r</a:t>
              </a:r>
              <a:r>
                <a:rPr lang="en-US" sz="1400" b="1" baseline="-25000" dirty="0" err="1">
                  <a:solidFill>
                    <a:schemeClr val="tx1"/>
                  </a:solidFill>
                  <a:latin typeface="CMU Serif" panose="02000603000000000000" pitchFamily="2" charset="0"/>
                  <a:ea typeface="CMU Serif" panose="02000603000000000000" pitchFamily="2" charset="0"/>
                  <a:cs typeface="CMU Serif" panose="02000603000000000000" pitchFamily="2" charset="0"/>
                </a:rPr>
                <a:t>x</a:t>
              </a:r>
              <a:endParaRPr lang="en-US" sz="1400" b="1" baseline="-25000"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pic>
          <p:nvPicPr>
            <p:cNvPr id="212" name="Picture 211">
              <a:extLst>
                <a:ext uri="{FF2B5EF4-FFF2-40B4-BE49-F238E27FC236}">
                  <a16:creationId xmlns:a16="http://schemas.microsoft.com/office/drawing/2014/main" id="{444E8940-605B-B10D-3AB8-9ECD3229AEE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415416" y="1723746"/>
              <a:ext cx="356911" cy="892279"/>
            </a:xfrm>
            <a:prstGeom prst="rect">
              <a:avLst/>
            </a:prstGeom>
          </p:spPr>
        </p:pic>
        <p:pic>
          <p:nvPicPr>
            <p:cNvPr id="213" name="Picture 212">
              <a:extLst>
                <a:ext uri="{FF2B5EF4-FFF2-40B4-BE49-F238E27FC236}">
                  <a16:creationId xmlns:a16="http://schemas.microsoft.com/office/drawing/2014/main" id="{3B2CB8DB-9A21-262F-4163-014542F0978A}"/>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811951" y="1722824"/>
              <a:ext cx="356911" cy="892279"/>
            </a:xfrm>
            <a:prstGeom prst="rect">
              <a:avLst/>
            </a:prstGeom>
          </p:spPr>
        </p:pic>
        <p:pic>
          <p:nvPicPr>
            <p:cNvPr id="214" name="Picture 213">
              <a:extLst>
                <a:ext uri="{FF2B5EF4-FFF2-40B4-BE49-F238E27FC236}">
                  <a16:creationId xmlns:a16="http://schemas.microsoft.com/office/drawing/2014/main" id="{AEA5D211-C854-0C50-D103-6E22AACB548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215941" y="1722139"/>
              <a:ext cx="356911" cy="892279"/>
            </a:xfrm>
            <a:prstGeom prst="rect">
              <a:avLst/>
            </a:prstGeom>
          </p:spPr>
        </p:pic>
        <p:pic>
          <p:nvPicPr>
            <p:cNvPr id="215" name="Picture 214">
              <a:extLst>
                <a:ext uri="{FF2B5EF4-FFF2-40B4-BE49-F238E27FC236}">
                  <a16:creationId xmlns:a16="http://schemas.microsoft.com/office/drawing/2014/main" id="{C9100859-028D-ACA8-115E-8F5243C3E148}"/>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618673" y="1723746"/>
              <a:ext cx="356911" cy="892279"/>
            </a:xfrm>
            <a:prstGeom prst="rect">
              <a:avLst/>
            </a:prstGeom>
          </p:spPr>
        </p:pic>
        <p:pic>
          <p:nvPicPr>
            <p:cNvPr id="216" name="Picture 215">
              <a:extLst>
                <a:ext uri="{FF2B5EF4-FFF2-40B4-BE49-F238E27FC236}">
                  <a16:creationId xmlns:a16="http://schemas.microsoft.com/office/drawing/2014/main" id="{4C8B0207-7924-FF0F-D8FE-A02E4FDA35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020924" y="1723813"/>
              <a:ext cx="356911" cy="892279"/>
            </a:xfrm>
            <a:prstGeom prst="rect">
              <a:avLst/>
            </a:prstGeom>
          </p:spPr>
        </p:pic>
        <p:pic>
          <p:nvPicPr>
            <p:cNvPr id="217" name="Picture 216">
              <a:extLst>
                <a:ext uri="{FF2B5EF4-FFF2-40B4-BE49-F238E27FC236}">
                  <a16:creationId xmlns:a16="http://schemas.microsoft.com/office/drawing/2014/main" id="{11CF8D55-1628-A8C4-86C7-00D2B18EB15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573753" y="1722785"/>
              <a:ext cx="356911" cy="892279"/>
            </a:xfrm>
            <a:prstGeom prst="rect">
              <a:avLst/>
            </a:prstGeom>
          </p:spPr>
        </p:pic>
        <p:pic>
          <p:nvPicPr>
            <p:cNvPr id="218" name="Picture 217">
              <a:extLst>
                <a:ext uri="{FF2B5EF4-FFF2-40B4-BE49-F238E27FC236}">
                  <a16:creationId xmlns:a16="http://schemas.microsoft.com/office/drawing/2014/main" id="{9EE08E18-7EC2-0635-6FB9-C648785E6CF2}"/>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133419" y="1720980"/>
              <a:ext cx="356911" cy="892279"/>
            </a:xfrm>
            <a:prstGeom prst="rect">
              <a:avLst/>
            </a:prstGeom>
          </p:spPr>
        </p:pic>
        <p:pic>
          <p:nvPicPr>
            <p:cNvPr id="219" name="Picture 218">
              <a:extLst>
                <a:ext uri="{FF2B5EF4-FFF2-40B4-BE49-F238E27FC236}">
                  <a16:creationId xmlns:a16="http://schemas.microsoft.com/office/drawing/2014/main" id="{CCD47E43-9041-7A8B-07D0-1F1345EB387C}"/>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686232" y="1720980"/>
              <a:ext cx="356911" cy="892279"/>
            </a:xfrm>
            <a:prstGeom prst="rect">
              <a:avLst/>
            </a:prstGeom>
          </p:spPr>
        </p:pic>
        <p:pic>
          <p:nvPicPr>
            <p:cNvPr id="220" name="Picture 219">
              <a:extLst>
                <a:ext uri="{FF2B5EF4-FFF2-40B4-BE49-F238E27FC236}">
                  <a16:creationId xmlns:a16="http://schemas.microsoft.com/office/drawing/2014/main" id="{B2D7A078-53D0-88D4-1F96-9B68AB5AD31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244130" y="1722139"/>
              <a:ext cx="356911" cy="892279"/>
            </a:xfrm>
            <a:prstGeom prst="rect">
              <a:avLst/>
            </a:prstGeom>
          </p:spPr>
        </p:pic>
        <p:pic>
          <p:nvPicPr>
            <p:cNvPr id="221" name="Picture 220">
              <a:extLst>
                <a:ext uri="{FF2B5EF4-FFF2-40B4-BE49-F238E27FC236}">
                  <a16:creationId xmlns:a16="http://schemas.microsoft.com/office/drawing/2014/main" id="{E1CFFA42-7004-B772-B9C0-68AAF45FCEC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805284" y="1724668"/>
              <a:ext cx="356911" cy="892279"/>
            </a:xfrm>
            <a:prstGeom prst="rect">
              <a:avLst/>
            </a:prstGeom>
          </p:spPr>
        </p:pic>
        <p:grpSp>
          <p:nvGrpSpPr>
            <p:cNvPr id="300" name="Group 299">
              <a:extLst>
                <a:ext uri="{FF2B5EF4-FFF2-40B4-BE49-F238E27FC236}">
                  <a16:creationId xmlns:a16="http://schemas.microsoft.com/office/drawing/2014/main" id="{2BEC0A86-768E-B69E-BF74-7E729338897A}"/>
                </a:ext>
              </a:extLst>
            </p:cNvPr>
            <p:cNvGrpSpPr/>
            <p:nvPr/>
          </p:nvGrpSpPr>
          <p:grpSpPr>
            <a:xfrm>
              <a:off x="3527651" y="2055376"/>
              <a:ext cx="562134" cy="229018"/>
              <a:chOff x="8036870" y="7753004"/>
              <a:chExt cx="914400" cy="415636"/>
            </a:xfrm>
          </p:grpSpPr>
          <p:pic>
            <p:nvPicPr>
              <p:cNvPr id="301" name="Picture 300">
                <a:extLst>
                  <a:ext uri="{FF2B5EF4-FFF2-40B4-BE49-F238E27FC236}">
                    <a16:creationId xmlns:a16="http://schemas.microsoft.com/office/drawing/2014/main" id="{8D03BFB6-6E8D-BE3C-64D1-4563C17C272A}"/>
                  </a:ext>
                </a:extLst>
              </p:cNvPr>
              <p:cNvPicPr>
                <a:picLocks noChangeAspect="1"/>
              </p:cNvPicPr>
              <p:nvPr/>
            </p:nvPicPr>
            <p:blipFill>
              <a:blip r:embed="rId36"/>
              <a:stretch>
                <a:fillRect/>
              </a:stretch>
            </p:blipFill>
            <p:spPr>
              <a:xfrm>
                <a:off x="8036870" y="7753004"/>
                <a:ext cx="914400" cy="415636"/>
              </a:xfrm>
              <a:prstGeom prst="rect">
                <a:avLst/>
              </a:prstGeom>
            </p:spPr>
          </p:pic>
          <p:cxnSp>
            <p:nvCxnSpPr>
              <p:cNvPr id="302" name="Straight Arrow Connector 301">
                <a:extLst>
                  <a:ext uri="{FF2B5EF4-FFF2-40B4-BE49-F238E27FC236}">
                    <a16:creationId xmlns:a16="http://schemas.microsoft.com/office/drawing/2014/main" id="{314CA290-F377-8793-CFCF-B3D2DC839EEC}"/>
                  </a:ext>
                </a:extLst>
              </p:cNvPr>
              <p:cNvCxnSpPr/>
              <p:nvPr/>
            </p:nvCxnSpPr>
            <p:spPr>
              <a:xfrm>
                <a:off x="8060019" y="7950304"/>
                <a:ext cx="86810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07" name="Content Placeholder 2">
            <a:extLst>
              <a:ext uri="{FF2B5EF4-FFF2-40B4-BE49-F238E27FC236}">
                <a16:creationId xmlns:a16="http://schemas.microsoft.com/office/drawing/2014/main" id="{D84EE7E5-B116-0CC6-6BE5-A5036AE3B66D}"/>
              </a:ext>
            </a:extLst>
          </p:cNvPr>
          <p:cNvSpPr txBox="1">
            <a:spLocks/>
          </p:cNvSpPr>
          <p:nvPr/>
        </p:nvSpPr>
        <p:spPr>
          <a:xfrm>
            <a:off x="440267" y="2194941"/>
            <a:ext cx="3200400" cy="693204"/>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Input autoencoder</a:t>
            </a:r>
          </a:p>
          <a:p>
            <a:pPr marL="0" indent="0" algn="ctr">
              <a:buNone/>
            </a:pPr>
            <a:r>
              <a:rPr lang="en-US" sz="2000" b="1" dirty="0" err="1">
                <a:latin typeface="CMU Serif" panose="02000603000000000000" pitchFamily="2" charset="0"/>
                <a:ea typeface="CMU Serif" panose="02000603000000000000" pitchFamily="2" charset="0"/>
                <a:cs typeface="CMU Serif" panose="02000603000000000000" pitchFamily="2" charset="0"/>
              </a:rPr>
              <a:t>D</a:t>
            </a:r>
            <a:r>
              <a:rPr lang="en-US" sz="2000" b="1" baseline="-25000" dirty="0" err="1">
                <a:latin typeface="CMU Serif" panose="02000603000000000000" pitchFamily="2" charset="0"/>
                <a:ea typeface="CMU Serif" panose="02000603000000000000" pitchFamily="2" charset="0"/>
                <a:cs typeface="CMU Serif" panose="02000603000000000000" pitchFamily="2" charset="0"/>
              </a:rPr>
              <a:t>b</a:t>
            </a:r>
            <a:r>
              <a:rPr lang="en-US" sz="2000" b="1" dirty="0" err="1">
                <a:latin typeface="CMU Serif" panose="02000603000000000000" pitchFamily="2" charset="0"/>
                <a:ea typeface="CMU Serif" panose="02000603000000000000" pitchFamily="2" charset="0"/>
                <a:cs typeface="CMU Serif" panose="02000603000000000000" pitchFamily="2" charset="0"/>
              </a:rPr>
              <a:t>E</a:t>
            </a:r>
            <a:r>
              <a:rPr lang="en-US" sz="2000" b="1" baseline="-25000" dirty="0" err="1">
                <a:latin typeface="CMU Serif" panose="02000603000000000000" pitchFamily="2" charset="0"/>
                <a:ea typeface="CMU Serif" panose="02000603000000000000" pitchFamily="2" charset="0"/>
                <a:cs typeface="CMU Serif" panose="02000603000000000000" pitchFamily="2" charset="0"/>
              </a:rPr>
              <a:t>b</a:t>
            </a:r>
            <a:r>
              <a:rPr lang="en-US" sz="2000" b="1" dirty="0" err="1">
                <a:latin typeface="CMU Serif" panose="02000603000000000000" pitchFamily="2" charset="0"/>
                <a:ea typeface="CMU Serif" panose="02000603000000000000" pitchFamily="2" charset="0"/>
                <a:cs typeface="CMU Serif" panose="02000603000000000000" pitchFamily="2" charset="0"/>
              </a:rPr>
              <a:t>b</a:t>
            </a:r>
            <a:endParaRPr lang="en-US" sz="2000" b="1" dirty="0">
              <a:latin typeface="CMU Serif" panose="02000603000000000000" pitchFamily="2" charset="0"/>
              <a:ea typeface="CMU Serif" panose="02000603000000000000" pitchFamily="2" charset="0"/>
              <a:cs typeface="CMU Serif" panose="02000603000000000000" pitchFamily="2" charset="0"/>
            </a:endParaRPr>
          </a:p>
        </p:txBody>
      </p:sp>
      <p:sp>
        <p:nvSpPr>
          <p:cNvPr id="310" name="Content Placeholder 2">
            <a:extLst>
              <a:ext uri="{FF2B5EF4-FFF2-40B4-BE49-F238E27FC236}">
                <a16:creationId xmlns:a16="http://schemas.microsoft.com/office/drawing/2014/main" id="{A1C5FC67-BED6-F4B3-C7FE-D4A74DAB9D2D}"/>
              </a:ext>
            </a:extLst>
          </p:cNvPr>
          <p:cNvSpPr txBox="1">
            <a:spLocks/>
          </p:cNvSpPr>
          <p:nvPr/>
        </p:nvSpPr>
        <p:spPr>
          <a:xfrm>
            <a:off x="440267" y="3303989"/>
            <a:ext cx="3200400" cy="693204"/>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Target autoencoder</a:t>
            </a:r>
          </a:p>
          <a:p>
            <a:pPr marL="0" indent="0" algn="ctr">
              <a:buNone/>
            </a:pPr>
            <a:r>
              <a:rPr lang="en-US" sz="2000" b="1" dirty="0" err="1">
                <a:latin typeface="CMU Serif" panose="02000603000000000000" pitchFamily="2" charset="0"/>
                <a:ea typeface="CMU Serif" panose="02000603000000000000" pitchFamily="2" charset="0"/>
                <a:cs typeface="CMU Serif" panose="02000603000000000000" pitchFamily="2" charset="0"/>
              </a:rPr>
              <a:t>D</a:t>
            </a:r>
            <a:r>
              <a:rPr lang="en-US" sz="2000" b="1" baseline="-25000" dirty="0" err="1">
                <a:latin typeface="CMU Serif" panose="02000603000000000000" pitchFamily="2" charset="0"/>
                <a:ea typeface="CMU Serif" panose="02000603000000000000" pitchFamily="2" charset="0"/>
                <a:cs typeface="CMU Serif" panose="02000603000000000000" pitchFamily="2" charset="0"/>
              </a:rPr>
              <a:t>x</a:t>
            </a:r>
            <a:r>
              <a:rPr lang="en-US" sz="2000" b="1" dirty="0" err="1">
                <a:latin typeface="CMU Serif" panose="02000603000000000000" pitchFamily="2" charset="0"/>
                <a:ea typeface="CMU Serif" panose="02000603000000000000" pitchFamily="2" charset="0"/>
                <a:cs typeface="CMU Serif" panose="02000603000000000000" pitchFamily="2" charset="0"/>
              </a:rPr>
              <a:t>E</a:t>
            </a:r>
            <a:r>
              <a:rPr lang="en-US" sz="2000" b="1" baseline="-25000" dirty="0" err="1">
                <a:latin typeface="CMU Serif" panose="02000603000000000000" pitchFamily="2" charset="0"/>
                <a:ea typeface="CMU Serif" panose="02000603000000000000" pitchFamily="2" charset="0"/>
                <a:cs typeface="CMU Serif" panose="02000603000000000000" pitchFamily="2" charset="0"/>
              </a:rPr>
              <a:t>x</a:t>
            </a:r>
            <a:r>
              <a:rPr lang="en-US" sz="2000" b="1" dirty="0" err="1">
                <a:latin typeface="CMU Serif" panose="02000603000000000000" pitchFamily="2" charset="0"/>
                <a:ea typeface="CMU Serif" panose="02000603000000000000" pitchFamily="2" charset="0"/>
                <a:cs typeface="CMU Serif" panose="02000603000000000000" pitchFamily="2" charset="0"/>
              </a:rPr>
              <a:t>x</a:t>
            </a:r>
            <a:endParaRPr lang="en-US" sz="2000" b="1" dirty="0">
              <a:latin typeface="CMU Serif" panose="02000603000000000000" pitchFamily="2" charset="0"/>
              <a:ea typeface="CMU Serif" panose="02000603000000000000" pitchFamily="2" charset="0"/>
              <a:cs typeface="CMU Serif" panose="02000603000000000000" pitchFamily="2" charset="0"/>
            </a:endParaRPr>
          </a:p>
        </p:txBody>
      </p:sp>
      <p:sp>
        <p:nvSpPr>
          <p:cNvPr id="312" name="Content Placeholder 2">
            <a:extLst>
              <a:ext uri="{FF2B5EF4-FFF2-40B4-BE49-F238E27FC236}">
                <a16:creationId xmlns:a16="http://schemas.microsoft.com/office/drawing/2014/main" id="{435FB1B3-5BAE-0363-AEAF-8E8DCB40FA92}"/>
              </a:ext>
            </a:extLst>
          </p:cNvPr>
          <p:cNvSpPr txBox="1">
            <a:spLocks/>
          </p:cNvSpPr>
          <p:nvPr/>
        </p:nvSpPr>
        <p:spPr>
          <a:xfrm>
            <a:off x="440267" y="4753597"/>
            <a:ext cx="3200400" cy="693204"/>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PAIR inverse</a:t>
            </a:r>
          </a:p>
          <a:p>
            <a:pPr marL="0" indent="0" algn="ctr">
              <a:buNone/>
            </a:pPr>
            <a:r>
              <a:rPr lang="en-US" sz="2000" b="1" dirty="0" err="1">
                <a:latin typeface="CMU Serif" panose="02000603000000000000" pitchFamily="2" charset="0"/>
                <a:ea typeface="CMU Serif" panose="02000603000000000000" pitchFamily="2" charset="0"/>
                <a:cs typeface="CMU Serif" panose="02000603000000000000" pitchFamily="2" charset="0"/>
              </a:rPr>
              <a:t>D</a:t>
            </a:r>
            <a:r>
              <a:rPr lang="en-US" sz="2000" b="1" baseline="-25000" dirty="0" err="1">
                <a:latin typeface="CMU Serif" panose="02000603000000000000" pitchFamily="2" charset="0"/>
                <a:ea typeface="CMU Serif" panose="02000603000000000000" pitchFamily="2" charset="0"/>
                <a:cs typeface="CMU Serif" panose="02000603000000000000" pitchFamily="2" charset="0"/>
              </a:rPr>
              <a:t>x</a:t>
            </a:r>
            <a:r>
              <a:rPr lang="en-US" sz="2000" b="1" dirty="0" err="1">
                <a:latin typeface="CMU Serif" panose="02000603000000000000" pitchFamily="2" charset="0"/>
                <a:ea typeface="CMU Serif" panose="02000603000000000000" pitchFamily="2" charset="0"/>
                <a:cs typeface="CMU Serif" panose="02000603000000000000" pitchFamily="2" charset="0"/>
              </a:rPr>
              <a:t>M</a:t>
            </a:r>
            <a:r>
              <a:rPr lang="en-US" sz="2000" baseline="30000" dirty="0" err="1">
                <a:latin typeface="Google Sans"/>
              </a:rPr>
              <a:t>†</a:t>
            </a:r>
            <a:r>
              <a:rPr lang="en-US" sz="2000" b="1" dirty="0" err="1">
                <a:latin typeface="CMU Serif" panose="02000603000000000000" pitchFamily="2" charset="0"/>
                <a:ea typeface="CMU Serif" panose="02000603000000000000" pitchFamily="2" charset="0"/>
                <a:cs typeface="CMU Serif" panose="02000603000000000000" pitchFamily="2" charset="0"/>
              </a:rPr>
              <a:t>E</a:t>
            </a:r>
            <a:r>
              <a:rPr lang="en-US" sz="2000" b="1" baseline="-25000" dirty="0" err="1">
                <a:latin typeface="CMU Serif" panose="02000603000000000000" pitchFamily="2" charset="0"/>
                <a:ea typeface="CMU Serif" panose="02000603000000000000" pitchFamily="2" charset="0"/>
                <a:cs typeface="CMU Serif" panose="02000603000000000000" pitchFamily="2" charset="0"/>
              </a:rPr>
              <a:t>b</a:t>
            </a:r>
            <a:r>
              <a:rPr lang="en-US" sz="2000" b="1" dirty="0" err="1">
                <a:latin typeface="CMU Serif" panose="02000603000000000000" pitchFamily="2" charset="0"/>
                <a:ea typeface="CMU Serif" panose="02000603000000000000" pitchFamily="2" charset="0"/>
                <a:cs typeface="CMU Serif" panose="02000603000000000000" pitchFamily="2" charset="0"/>
              </a:rPr>
              <a:t>b</a:t>
            </a:r>
            <a:endParaRPr lang="en-US" sz="2000" b="1" dirty="0">
              <a:latin typeface="CMU Serif" panose="02000603000000000000" pitchFamily="2" charset="0"/>
              <a:ea typeface="CMU Serif" panose="02000603000000000000" pitchFamily="2" charset="0"/>
              <a:cs typeface="CMU Serif" panose="02000603000000000000" pitchFamily="2" charset="0"/>
            </a:endParaRPr>
          </a:p>
          <a:p>
            <a:endParaRPr lang="en-US" sz="2000" dirty="0"/>
          </a:p>
        </p:txBody>
      </p:sp>
      <p:sp>
        <p:nvSpPr>
          <p:cNvPr id="315" name="Rectangle 314">
            <a:extLst>
              <a:ext uri="{FF2B5EF4-FFF2-40B4-BE49-F238E27FC236}">
                <a16:creationId xmlns:a16="http://schemas.microsoft.com/office/drawing/2014/main" id="{68A3AE4D-4261-B00B-7511-6DBE972A0E4E}"/>
              </a:ext>
            </a:extLst>
          </p:cNvPr>
          <p:cNvSpPr>
            <a:spLocks/>
          </p:cNvSpPr>
          <p:nvPr/>
        </p:nvSpPr>
        <p:spPr>
          <a:xfrm>
            <a:off x="10314916" y="2533703"/>
            <a:ext cx="1196762" cy="333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True </a:t>
            </a:r>
            <a:r>
              <a:rPr lang="en-US" sz="1400" b="1" dirty="0">
                <a:solidFill>
                  <a:schemeClr val="tx1"/>
                </a:solidFill>
                <a:latin typeface="CMU Serif" panose="02000603000000000000" pitchFamily="2" charset="0"/>
                <a:ea typeface="CMU Serif" panose="02000603000000000000" pitchFamily="2" charset="0"/>
                <a:cs typeface="CMU Serif" panose="02000603000000000000" pitchFamily="2" charset="0"/>
              </a:rPr>
              <a:t>x</a:t>
            </a:r>
            <a:endParaRPr lang="en-US" sz="1100" b="1"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32033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p:bldP spid="310" grpId="0" build="allAtOnce"/>
      <p:bldP spid="31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05B4-D82E-6108-AA3F-FCC02745B714}"/>
              </a:ext>
            </a:extLst>
          </p:cNvPr>
          <p:cNvSpPr>
            <a:spLocks noGrp="1"/>
          </p:cNvSpPr>
          <p:nvPr>
            <p:ph type="title"/>
          </p:nvPr>
        </p:nvSpPr>
        <p:spPr/>
        <p:txBody>
          <a:bodyPr/>
          <a:lstStyle/>
          <a:p>
            <a:r>
              <a:rPr lang="en-US" dirty="0"/>
              <a:t>CT Example: Comparison to TSVD, FBP</a:t>
            </a:r>
          </a:p>
        </p:txBody>
      </p:sp>
      <p:pic>
        <p:nvPicPr>
          <p:cNvPr id="6" name="Content Placeholder 5">
            <a:extLst>
              <a:ext uri="{FF2B5EF4-FFF2-40B4-BE49-F238E27FC236}">
                <a16:creationId xmlns:a16="http://schemas.microsoft.com/office/drawing/2014/main" id="{E79733CE-F192-5D85-02A7-D4BA95FF6793}"/>
              </a:ext>
            </a:extLst>
          </p:cNvPr>
          <p:cNvPicPr>
            <a:picLocks noGrp="1" noChangeAspect="1"/>
          </p:cNvPicPr>
          <p:nvPr>
            <p:ph idx="1"/>
          </p:nvPr>
        </p:nvPicPr>
        <p:blipFill>
          <a:blip r:embed="rId8"/>
          <a:stretch>
            <a:fillRect/>
          </a:stretch>
        </p:blipFill>
        <p:spPr>
          <a:xfrm>
            <a:off x="560377" y="1861880"/>
            <a:ext cx="5893746" cy="4122360"/>
          </a:xfrm>
        </p:spPr>
      </p:pic>
      <p:sp>
        <p:nvSpPr>
          <p:cNvPr id="4" name="Slide Number Placeholder 3">
            <a:extLst>
              <a:ext uri="{FF2B5EF4-FFF2-40B4-BE49-F238E27FC236}">
                <a16:creationId xmlns:a16="http://schemas.microsoft.com/office/drawing/2014/main" id="{504A6299-8EE9-90EA-22F1-27EDE624E546}"/>
              </a:ext>
            </a:extLst>
          </p:cNvPr>
          <p:cNvSpPr>
            <a:spLocks noGrp="1"/>
          </p:cNvSpPr>
          <p:nvPr>
            <p:ph type="sldNum" sz="quarter" idx="12"/>
          </p:nvPr>
        </p:nvSpPr>
        <p:spPr/>
        <p:txBody>
          <a:bodyPr/>
          <a:lstStyle/>
          <a:p>
            <a:fld id="{6113E31D-E2AB-40D1-8B51-AFA5AFEF393A}" type="slidenum">
              <a:rPr lang="en-US" smtClean="0"/>
              <a:pPr/>
              <a:t>19</a:t>
            </a:fld>
            <a:endParaRPr lang="en-US" dirty="0"/>
          </a:p>
        </p:txBody>
      </p:sp>
      <p:sp>
        <p:nvSpPr>
          <p:cNvPr id="7" name="Content Placeholder 2">
            <a:extLst>
              <a:ext uri="{FF2B5EF4-FFF2-40B4-BE49-F238E27FC236}">
                <a16:creationId xmlns:a16="http://schemas.microsoft.com/office/drawing/2014/main" id="{BF8A2E6F-A61B-F010-CEDD-002DF05BCAD0}"/>
              </a:ext>
            </a:extLst>
          </p:cNvPr>
          <p:cNvSpPr txBox="1">
            <a:spLocks/>
          </p:cNvSpPr>
          <p:nvPr/>
        </p:nvSpPr>
        <p:spPr>
          <a:xfrm>
            <a:off x="6756832" y="1910360"/>
            <a:ext cx="4426758" cy="41223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 autoencoder:</a:t>
            </a:r>
          </a:p>
          <a:p>
            <a:endParaRPr lang="en-US" sz="2000" dirty="0"/>
          </a:p>
          <a:p>
            <a:r>
              <a:rPr lang="en-US" sz="2000" dirty="0"/>
              <a:t>X autoencoder:</a:t>
            </a:r>
          </a:p>
          <a:p>
            <a:endParaRPr lang="en-US" sz="2000" dirty="0"/>
          </a:p>
          <a:p>
            <a:r>
              <a:rPr lang="en-US" sz="2000" dirty="0"/>
              <a:t>PAIR Inverse:</a:t>
            </a:r>
          </a:p>
          <a:p>
            <a:endParaRPr lang="en-US" sz="2000" dirty="0"/>
          </a:p>
          <a:p>
            <a:r>
              <a:rPr lang="en-US" sz="2000" dirty="0"/>
              <a:t>TSVD Inverse:</a:t>
            </a:r>
          </a:p>
          <a:p>
            <a:endParaRPr lang="en-US" sz="2000" dirty="0"/>
          </a:p>
          <a:p>
            <a:r>
              <a:rPr lang="en-US" sz="2000" dirty="0"/>
              <a:t>FBP Inverse:</a:t>
            </a:r>
          </a:p>
          <a:p>
            <a:endParaRPr lang="en-US" sz="2000" b="1" dirty="0">
              <a:latin typeface="CMU Serif" panose="02000603000000000000" pitchFamily="2" charset="0"/>
              <a:ea typeface="CMU Serif" panose="02000603000000000000" pitchFamily="2" charset="0"/>
              <a:cs typeface="CMU Serif" panose="02000603000000000000" pitchFamily="2" charset="0"/>
            </a:endParaRPr>
          </a:p>
        </p:txBody>
      </p:sp>
      <p:pic>
        <p:nvPicPr>
          <p:cNvPr id="5" name="Picture 4"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D_\bfb \bfE_\bfb \bfb - \bfb \|}/{\|\bfb\|}$$&#10;&#10;\end{document}" title="IguanaTex Picture Display">
            <a:extLst>
              <a:ext uri="{FF2B5EF4-FFF2-40B4-BE49-F238E27FC236}">
                <a16:creationId xmlns:a16="http://schemas.microsoft.com/office/drawing/2014/main" id="{AE632B65-90D2-466A-D99D-31BE1583FB87}"/>
              </a:ext>
            </a:extLst>
          </p:cNvPr>
          <p:cNvPicPr>
            <a:picLocks noChangeAspect="1"/>
          </p:cNvPicPr>
          <p:nvPr>
            <p:custDataLst>
              <p:tags r:id="rId1"/>
            </p:custDataLst>
          </p:nvPr>
        </p:nvPicPr>
        <p:blipFill>
          <a:blip r:embed="rId9"/>
          <a:stretch>
            <a:fillRect/>
          </a:stretch>
        </p:blipFill>
        <p:spPr>
          <a:xfrm>
            <a:off x="9355780" y="1979657"/>
            <a:ext cx="2054095" cy="254476"/>
          </a:xfrm>
          <a:prstGeom prst="rect">
            <a:avLst/>
          </a:prstGeom>
        </p:spPr>
      </p:pic>
      <p:pic>
        <p:nvPicPr>
          <p:cNvPr id="9" name="Picture 8"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D_\bfx \bfE_\bfx \bfx - \bfx \|}/{\|\bfx\|}$$&#10;&#10;\end{document}" title="IguanaTex Picture Display">
            <a:extLst>
              <a:ext uri="{FF2B5EF4-FFF2-40B4-BE49-F238E27FC236}">
                <a16:creationId xmlns:a16="http://schemas.microsoft.com/office/drawing/2014/main" id="{E7A6069E-4563-278B-6F3F-9CEE081DD14C}"/>
              </a:ext>
            </a:extLst>
          </p:cNvPr>
          <p:cNvPicPr>
            <a:picLocks noChangeAspect="1"/>
          </p:cNvPicPr>
          <p:nvPr>
            <p:custDataLst>
              <p:tags r:id="rId2"/>
            </p:custDataLst>
          </p:nvPr>
        </p:nvPicPr>
        <p:blipFill>
          <a:blip r:embed="rId10"/>
          <a:stretch>
            <a:fillRect/>
          </a:stretch>
        </p:blipFill>
        <p:spPr>
          <a:xfrm>
            <a:off x="9373303" y="2753864"/>
            <a:ext cx="2019048" cy="254476"/>
          </a:xfrm>
          <a:prstGeom prst="rect">
            <a:avLst/>
          </a:prstGeom>
        </p:spPr>
      </p:pic>
      <p:pic>
        <p:nvPicPr>
          <p:cNvPr id="12" name="Picture 11"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D_\bfx \bfM^\dagger \bfE_\bfb \bfb - \bfx \|}/{\|\bfx\|}$$&#10;&#10;\end{document}" title="IguanaTex Picture Display">
            <a:extLst>
              <a:ext uri="{FF2B5EF4-FFF2-40B4-BE49-F238E27FC236}">
                <a16:creationId xmlns:a16="http://schemas.microsoft.com/office/drawing/2014/main" id="{055C7F8F-60AA-557A-2D7F-BD6BFB446578}"/>
              </a:ext>
            </a:extLst>
          </p:cNvPr>
          <p:cNvPicPr>
            <a:picLocks noChangeAspect="1"/>
          </p:cNvPicPr>
          <p:nvPr>
            <p:custDataLst>
              <p:tags r:id="rId3"/>
            </p:custDataLst>
          </p:nvPr>
        </p:nvPicPr>
        <p:blipFill>
          <a:blip r:embed="rId11"/>
          <a:stretch>
            <a:fillRect/>
          </a:stretch>
        </p:blipFill>
        <p:spPr>
          <a:xfrm>
            <a:off x="9175970" y="3514357"/>
            <a:ext cx="2413714" cy="294095"/>
          </a:xfrm>
          <a:prstGeom prst="rect">
            <a:avLst/>
          </a:prstGeom>
        </p:spPr>
      </p:pic>
      <p:pic>
        <p:nvPicPr>
          <p:cNvPr id="14" name="Picture 13"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V_{\bfA,r} \bfSigma_{\bfA,r}^{-1} \bfU_{\bfA,r}^\top \bfb-\bfx\|}/{\|\bfx\|}$$&#10;&#10;\end{document}" title="IguanaTex Picture Display">
            <a:extLst>
              <a:ext uri="{FF2B5EF4-FFF2-40B4-BE49-F238E27FC236}">
                <a16:creationId xmlns:a16="http://schemas.microsoft.com/office/drawing/2014/main" id="{809B024E-8099-0F24-8FCE-FF08F75359DA}"/>
              </a:ext>
            </a:extLst>
          </p:cNvPr>
          <p:cNvPicPr>
            <a:picLocks noChangeAspect="1"/>
          </p:cNvPicPr>
          <p:nvPr>
            <p:custDataLst>
              <p:tags r:id="rId4"/>
            </p:custDataLst>
          </p:nvPr>
        </p:nvPicPr>
        <p:blipFill>
          <a:blip r:embed="rId12"/>
          <a:stretch>
            <a:fillRect/>
          </a:stretch>
        </p:blipFill>
        <p:spPr>
          <a:xfrm>
            <a:off x="8868159" y="4337598"/>
            <a:ext cx="3029335" cy="335238"/>
          </a:xfrm>
          <a:prstGeom prst="rect">
            <a:avLst/>
          </a:prstGeom>
        </p:spPr>
      </p:pic>
      <p:pic>
        <p:nvPicPr>
          <p:cNvPr id="16" name="Picture 15"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rm FBP}(\bfb) - \bfx \|}{\|\bfx\|}$$&#10;&#10;\end{document}" title="IguanaTex Picture Display">
            <a:extLst>
              <a:ext uri="{FF2B5EF4-FFF2-40B4-BE49-F238E27FC236}">
                <a16:creationId xmlns:a16="http://schemas.microsoft.com/office/drawing/2014/main" id="{A872E06F-BF86-88F6-DD2A-2FCBC1879924}"/>
              </a:ext>
            </a:extLst>
          </p:cNvPr>
          <p:cNvPicPr>
            <a:picLocks noChangeAspect="1"/>
          </p:cNvPicPr>
          <p:nvPr>
            <p:custDataLst>
              <p:tags r:id="rId5"/>
            </p:custDataLst>
          </p:nvPr>
        </p:nvPicPr>
        <p:blipFill>
          <a:blip r:embed="rId13"/>
          <a:stretch>
            <a:fillRect/>
          </a:stretch>
        </p:blipFill>
        <p:spPr>
          <a:xfrm>
            <a:off x="9416731" y="5181102"/>
            <a:ext cx="1932190" cy="254476"/>
          </a:xfrm>
          <a:prstGeom prst="rect">
            <a:avLst/>
          </a:prstGeom>
        </p:spPr>
      </p:pic>
    </p:spTree>
    <p:extLst>
      <p:ext uri="{BB962C8B-B14F-4D97-AF65-F5344CB8AC3E}">
        <p14:creationId xmlns:p14="http://schemas.microsoft.com/office/powerpoint/2010/main" val="393164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7EECC-EB7D-1A0F-32CB-89B529689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17196-F41B-0D15-18CD-34DFA0F617FC}"/>
              </a:ext>
            </a:extLst>
          </p:cNvPr>
          <p:cNvSpPr>
            <a:spLocks noGrp="1"/>
          </p:cNvSpPr>
          <p:nvPr>
            <p:ph type="title"/>
          </p:nvPr>
        </p:nvSpPr>
        <p:spPr/>
        <p:txBody>
          <a:bodyPr/>
          <a:lstStyle/>
          <a:p>
            <a:r>
              <a:rPr lang="en-US" dirty="0"/>
              <a:t>Inverse Problems</a:t>
            </a:r>
          </a:p>
        </p:txBody>
      </p:sp>
      <p:sp>
        <p:nvSpPr>
          <p:cNvPr id="3" name="Content Placeholder 2">
            <a:extLst>
              <a:ext uri="{FF2B5EF4-FFF2-40B4-BE49-F238E27FC236}">
                <a16:creationId xmlns:a16="http://schemas.microsoft.com/office/drawing/2014/main" id="{4AB81036-937F-703C-A972-DA45A64CFA06}"/>
              </a:ext>
            </a:extLst>
          </p:cNvPr>
          <p:cNvSpPr>
            <a:spLocks noGrp="1"/>
          </p:cNvSpPr>
          <p:nvPr>
            <p:ph idx="1"/>
          </p:nvPr>
        </p:nvSpPr>
        <p:spPr>
          <a:xfrm>
            <a:off x="745104" y="2488417"/>
            <a:ext cx="10701793" cy="4116813"/>
          </a:xfrm>
        </p:spPr>
        <p:txBody>
          <a:bodyPr/>
          <a:lstStyle/>
          <a:p>
            <a:r>
              <a:rPr lang="en-US" dirty="0"/>
              <a:t>Forward process		</a:t>
            </a:r>
            <a:endParaRPr lang="en-US" i="1" dirty="0"/>
          </a:p>
          <a:p>
            <a:r>
              <a:rPr lang="en-US" dirty="0"/>
              <a:t>Parameters of interest	 </a:t>
            </a:r>
          </a:p>
          <a:p>
            <a:r>
              <a:rPr lang="en-US" dirty="0"/>
              <a:t>Additive Noise			</a:t>
            </a:r>
            <a:endParaRPr lang="en-US" b="1" dirty="0"/>
          </a:p>
          <a:p>
            <a:r>
              <a:rPr lang="en-US" dirty="0"/>
              <a:t>Observations			</a:t>
            </a:r>
            <a:endParaRPr lang="en-US" b="1" dirty="0"/>
          </a:p>
          <a:p>
            <a:endParaRPr lang="en-US" dirty="0"/>
          </a:p>
          <a:p>
            <a:pPr marL="0" indent="0">
              <a:buNone/>
            </a:pPr>
            <a:r>
              <a:rPr lang="en-US" dirty="0"/>
              <a:t>Aim to reconstruct </a:t>
            </a:r>
            <a:r>
              <a:rPr lang="en-US" b="1" dirty="0">
                <a:latin typeface="CMU Serif" panose="02000603000000000000" pitchFamily="2" charset="0"/>
                <a:ea typeface="CMU Serif" panose="02000603000000000000" pitchFamily="2" charset="0"/>
                <a:cs typeface="CMU Serif" panose="02000603000000000000" pitchFamily="2" charset="0"/>
              </a:rPr>
              <a:t>x</a:t>
            </a:r>
            <a:r>
              <a:rPr lang="en-US" dirty="0"/>
              <a:t> from </a:t>
            </a:r>
            <a:r>
              <a:rPr lang="en-US" b="1" dirty="0">
                <a:latin typeface="CMU Serif" panose="02000603000000000000" pitchFamily="2" charset="0"/>
                <a:ea typeface="CMU Serif" panose="02000603000000000000" pitchFamily="2" charset="0"/>
                <a:cs typeface="CMU Serif" panose="02000603000000000000" pitchFamily="2" charset="0"/>
              </a:rPr>
              <a:t>b</a:t>
            </a:r>
            <a:r>
              <a:rPr lang="en-US" dirty="0"/>
              <a:t> and knowledge of </a:t>
            </a:r>
            <a:r>
              <a:rPr lang="en-US" i="1" dirty="0">
                <a:latin typeface="CMU Serif" panose="02000603000000000000" pitchFamily="2" charset="0"/>
                <a:ea typeface="CMU Serif" panose="02000603000000000000" pitchFamily="2" charset="0"/>
                <a:cs typeface="CMU Serif" panose="02000603000000000000" pitchFamily="2" charset="0"/>
              </a:rPr>
              <a:t>A</a:t>
            </a:r>
          </a:p>
        </p:txBody>
      </p:sp>
      <p:sp>
        <p:nvSpPr>
          <p:cNvPr id="4" name="Slide Number Placeholder 3">
            <a:extLst>
              <a:ext uri="{FF2B5EF4-FFF2-40B4-BE49-F238E27FC236}">
                <a16:creationId xmlns:a16="http://schemas.microsoft.com/office/drawing/2014/main" id="{68B3BCE7-E4FD-A12B-CAB8-58DF5FFC829F}"/>
              </a:ext>
            </a:extLst>
          </p:cNvPr>
          <p:cNvSpPr>
            <a:spLocks noGrp="1"/>
          </p:cNvSpPr>
          <p:nvPr>
            <p:ph type="sldNum" sz="quarter" idx="12"/>
          </p:nvPr>
        </p:nvSpPr>
        <p:spPr/>
        <p:txBody>
          <a:bodyPr/>
          <a:lstStyle/>
          <a:p>
            <a:fld id="{6113E31D-E2AB-40D1-8B51-AFA5AFEF393A}" type="slidenum">
              <a:rPr lang="en-US" smtClean="0"/>
              <a:pPr/>
              <a:t>2</a:t>
            </a:fld>
            <a:endParaRPr lang="en-US" dirty="0"/>
          </a:p>
        </p:txBody>
      </p:sp>
      <p:pic>
        <p:nvPicPr>
          <p:cNvPr id="14" name="Picture 13" descr="\documentclass{article}&#10;\usepackage{amsmath}&#10;\pagestyle{empty}&#10;\begin{document}&#10;&#10;$A(\textbf{x}) + \boldsymbol \epsilon = \textbf{b}$&#10;&#10;\end{document}" title="IguanaTex Picture Display">
            <a:extLst>
              <a:ext uri="{FF2B5EF4-FFF2-40B4-BE49-F238E27FC236}">
                <a16:creationId xmlns:a16="http://schemas.microsoft.com/office/drawing/2014/main" id="{DF4D6B02-61A7-DC8C-3940-A436E0F650AC}"/>
              </a:ext>
            </a:extLst>
          </p:cNvPr>
          <p:cNvPicPr>
            <a:picLocks noChangeAspect="1"/>
          </p:cNvPicPr>
          <p:nvPr>
            <p:custDataLst>
              <p:tags r:id="rId1"/>
            </p:custDataLst>
          </p:nvPr>
        </p:nvPicPr>
        <p:blipFill>
          <a:blip r:embed="rId13"/>
          <a:stretch>
            <a:fillRect/>
          </a:stretch>
        </p:blipFill>
        <p:spPr>
          <a:xfrm>
            <a:off x="9866057" y="-594675"/>
            <a:ext cx="2325943" cy="407162"/>
          </a:xfrm>
          <a:prstGeom prst="rect">
            <a:avLst/>
          </a:prstGeom>
          <a:ln>
            <a:solidFill>
              <a:schemeClr val="bg1"/>
            </a:solidFill>
          </a:ln>
        </p:spPr>
      </p:pic>
      <p:pic>
        <p:nvPicPr>
          <p:cNvPr id="24" name="Picture 23"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bbR^n \to \bbR^q$&#10;&#10;\end{document}" title="IguanaTex Picture Display">
            <a:extLst>
              <a:ext uri="{FF2B5EF4-FFF2-40B4-BE49-F238E27FC236}">
                <a16:creationId xmlns:a16="http://schemas.microsoft.com/office/drawing/2014/main" id="{2F99A838-9F82-4432-A98A-59071FD5D144}"/>
              </a:ext>
            </a:extLst>
          </p:cNvPr>
          <p:cNvPicPr>
            <a:picLocks noChangeAspect="1"/>
          </p:cNvPicPr>
          <p:nvPr>
            <p:custDataLst>
              <p:tags r:id="rId2"/>
            </p:custDataLst>
          </p:nvPr>
        </p:nvPicPr>
        <p:blipFill>
          <a:blip r:embed="rId14"/>
          <a:stretch>
            <a:fillRect/>
          </a:stretch>
        </p:blipFill>
        <p:spPr>
          <a:xfrm>
            <a:off x="5419962" y="2553616"/>
            <a:ext cx="1932800" cy="258133"/>
          </a:xfrm>
          <a:prstGeom prst="rect">
            <a:avLst/>
          </a:prstGeom>
        </p:spPr>
      </p:pic>
      <p:pic>
        <p:nvPicPr>
          <p:cNvPr id="28" name="Picture 27"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 \in \bbR^n$&#10;&#10;\end{document}" title="IguanaTex Picture Display">
            <a:extLst>
              <a:ext uri="{FF2B5EF4-FFF2-40B4-BE49-F238E27FC236}">
                <a16:creationId xmlns:a16="http://schemas.microsoft.com/office/drawing/2014/main" id="{37E6537B-9432-6823-A95F-C0E5832E570E}"/>
              </a:ext>
            </a:extLst>
          </p:cNvPr>
          <p:cNvPicPr>
            <a:picLocks noChangeAspect="1"/>
          </p:cNvPicPr>
          <p:nvPr>
            <p:custDataLst>
              <p:tags r:id="rId3"/>
            </p:custDataLst>
          </p:nvPr>
        </p:nvPicPr>
        <p:blipFill>
          <a:blip r:embed="rId15"/>
          <a:stretch>
            <a:fillRect/>
          </a:stretch>
        </p:blipFill>
        <p:spPr>
          <a:xfrm>
            <a:off x="5416152" y="3069997"/>
            <a:ext cx="1062400" cy="258134"/>
          </a:xfrm>
          <a:prstGeom prst="rect">
            <a:avLst/>
          </a:prstGeom>
        </p:spPr>
      </p:pic>
      <p:pic>
        <p:nvPicPr>
          <p:cNvPr id="20" name="Picture 1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 \in \bbR^q$&#10;&#10;\end{document}" title="IguanaTex Picture Display">
            <a:extLst>
              <a:ext uri="{FF2B5EF4-FFF2-40B4-BE49-F238E27FC236}">
                <a16:creationId xmlns:a16="http://schemas.microsoft.com/office/drawing/2014/main" id="{064DAF5F-2B2D-8A3D-1980-43E2A3420683}"/>
              </a:ext>
            </a:extLst>
          </p:cNvPr>
          <p:cNvPicPr>
            <a:picLocks noChangeAspect="1"/>
          </p:cNvPicPr>
          <p:nvPr>
            <p:custDataLst>
              <p:tags r:id="rId4"/>
            </p:custDataLst>
          </p:nvPr>
        </p:nvPicPr>
        <p:blipFill>
          <a:blip r:embed="rId16"/>
          <a:stretch>
            <a:fillRect/>
          </a:stretch>
        </p:blipFill>
        <p:spPr>
          <a:xfrm>
            <a:off x="5462018" y="3572707"/>
            <a:ext cx="970667" cy="258133"/>
          </a:xfrm>
          <a:prstGeom prst="rect">
            <a:avLst/>
          </a:prstGeom>
        </p:spPr>
      </p:pic>
      <p:pic>
        <p:nvPicPr>
          <p:cNvPr id="26" name="Picture 25"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 \in \bbR^q$&#10;&#10;\end{document}" title="IguanaTex Picture Display">
            <a:extLst>
              <a:ext uri="{FF2B5EF4-FFF2-40B4-BE49-F238E27FC236}">
                <a16:creationId xmlns:a16="http://schemas.microsoft.com/office/drawing/2014/main" id="{6AAC4209-E29C-0F87-1480-0D6075F892F2}"/>
              </a:ext>
            </a:extLst>
          </p:cNvPr>
          <p:cNvPicPr>
            <a:picLocks noChangeAspect="1"/>
          </p:cNvPicPr>
          <p:nvPr>
            <p:custDataLst>
              <p:tags r:id="rId5"/>
            </p:custDataLst>
          </p:nvPr>
        </p:nvPicPr>
        <p:blipFill>
          <a:blip r:embed="rId17"/>
          <a:stretch>
            <a:fillRect/>
          </a:stretch>
        </p:blipFill>
        <p:spPr>
          <a:xfrm>
            <a:off x="5416152" y="4091116"/>
            <a:ext cx="1030400" cy="260267"/>
          </a:xfrm>
          <a:prstGeom prst="rect">
            <a:avLst/>
          </a:prstGeom>
        </p:spPr>
      </p:pic>
      <p:pic>
        <p:nvPicPr>
          <p:cNvPr id="10" name="Picture 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title="IguanaTex Picture Display">
            <a:extLst>
              <a:ext uri="{FF2B5EF4-FFF2-40B4-BE49-F238E27FC236}">
                <a16:creationId xmlns:a16="http://schemas.microsoft.com/office/drawing/2014/main" id="{A330297C-326E-65E2-FC88-41942AF931BC}"/>
              </a:ext>
            </a:extLst>
          </p:cNvPr>
          <p:cNvPicPr>
            <a:picLocks noChangeAspect="1"/>
          </p:cNvPicPr>
          <p:nvPr>
            <p:custDataLst>
              <p:tags r:id="rId6"/>
            </p:custDataLst>
          </p:nvPr>
        </p:nvPicPr>
        <p:blipFill>
          <a:blip r:embed="rId18"/>
          <a:stretch>
            <a:fillRect/>
          </a:stretch>
        </p:blipFill>
        <p:spPr>
          <a:xfrm>
            <a:off x="4933028" y="1840508"/>
            <a:ext cx="280381" cy="290133"/>
          </a:xfrm>
          <a:prstGeom prst="rect">
            <a:avLst/>
          </a:prstGeom>
        </p:spPr>
      </p:pic>
      <p:pic>
        <p:nvPicPr>
          <p:cNvPr id="15" name="Picture 1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DE362272-5DE3-5019-BE4A-BD4D49DF7FC2}"/>
              </a:ext>
            </a:extLst>
          </p:cNvPr>
          <p:cNvPicPr>
            <a:picLocks noChangeAspect="1"/>
          </p:cNvPicPr>
          <p:nvPr>
            <p:custDataLst>
              <p:tags r:id="rId7"/>
            </p:custDataLst>
          </p:nvPr>
        </p:nvPicPr>
        <p:blipFill>
          <a:blip r:embed="rId19"/>
          <a:stretch>
            <a:fillRect/>
          </a:stretch>
        </p:blipFill>
        <p:spPr>
          <a:xfrm>
            <a:off x="5267961" y="1825268"/>
            <a:ext cx="482743" cy="407162"/>
          </a:xfrm>
          <a:prstGeom prst="rect">
            <a:avLst/>
          </a:prstGeom>
        </p:spPr>
      </p:pic>
      <p:pic>
        <p:nvPicPr>
          <p:cNvPr id="17" name="Picture 1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5404A77C-D8D4-694E-0595-561058C6E38C}"/>
              </a:ext>
            </a:extLst>
          </p:cNvPr>
          <p:cNvPicPr>
            <a:picLocks noChangeAspect="1"/>
          </p:cNvPicPr>
          <p:nvPr>
            <p:custDataLst>
              <p:tags r:id="rId8"/>
            </p:custDataLst>
          </p:nvPr>
        </p:nvPicPr>
        <p:blipFill>
          <a:blip r:embed="rId20"/>
          <a:stretch>
            <a:fillRect/>
          </a:stretch>
        </p:blipFill>
        <p:spPr>
          <a:xfrm>
            <a:off x="5896958" y="1893534"/>
            <a:ext cx="270629" cy="270629"/>
          </a:xfrm>
          <a:prstGeom prst="rect">
            <a:avLst/>
          </a:prstGeom>
        </p:spPr>
      </p:pic>
      <p:pic>
        <p:nvPicPr>
          <p:cNvPr id="19" name="Picture 1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title="IguanaTex Picture Display">
            <a:extLst>
              <a:ext uri="{FF2B5EF4-FFF2-40B4-BE49-F238E27FC236}">
                <a16:creationId xmlns:a16="http://schemas.microsoft.com/office/drawing/2014/main" id="{DCC197A7-89F6-7D07-9726-FCF8125D7612}"/>
              </a:ext>
            </a:extLst>
          </p:cNvPr>
          <p:cNvPicPr>
            <a:picLocks noChangeAspect="1"/>
          </p:cNvPicPr>
          <p:nvPr>
            <p:custDataLst>
              <p:tags r:id="rId9"/>
            </p:custDataLst>
          </p:nvPr>
        </p:nvPicPr>
        <p:blipFill>
          <a:blip r:embed="rId21"/>
          <a:stretch>
            <a:fillRect/>
          </a:stretch>
        </p:blipFill>
        <p:spPr>
          <a:xfrm>
            <a:off x="6296380" y="1950685"/>
            <a:ext cx="160914" cy="182857"/>
          </a:xfrm>
          <a:prstGeom prst="rect">
            <a:avLst/>
          </a:prstGeom>
        </p:spPr>
      </p:pic>
      <p:pic>
        <p:nvPicPr>
          <p:cNvPr id="22" name="Picture 2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AD1F7A4B-3D9F-D1DF-F67F-179C72D94A14}"/>
              </a:ext>
            </a:extLst>
          </p:cNvPr>
          <p:cNvPicPr>
            <a:picLocks noChangeAspect="1"/>
          </p:cNvPicPr>
          <p:nvPr>
            <p:custDataLst>
              <p:tags r:id="rId10"/>
            </p:custDataLst>
          </p:nvPr>
        </p:nvPicPr>
        <p:blipFill>
          <a:blip r:embed="rId22"/>
          <a:stretch>
            <a:fillRect/>
          </a:stretch>
        </p:blipFill>
        <p:spPr>
          <a:xfrm>
            <a:off x="6605918" y="1981305"/>
            <a:ext cx="270629" cy="95086"/>
          </a:xfrm>
          <a:prstGeom prst="rect">
            <a:avLst/>
          </a:prstGeom>
        </p:spPr>
      </p:pic>
      <p:pic>
        <p:nvPicPr>
          <p:cNvPr id="25" name="Picture 2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728B0CF7-D9D9-1040-F5E7-E233BB6830B4}"/>
              </a:ext>
            </a:extLst>
          </p:cNvPr>
          <p:cNvPicPr>
            <a:picLocks noChangeAspect="1"/>
          </p:cNvPicPr>
          <p:nvPr>
            <p:custDataLst>
              <p:tags r:id="rId11"/>
            </p:custDataLst>
          </p:nvPr>
        </p:nvPicPr>
        <p:blipFill>
          <a:blip r:embed="rId23"/>
          <a:stretch>
            <a:fillRect/>
          </a:stretch>
        </p:blipFill>
        <p:spPr>
          <a:xfrm>
            <a:off x="7025171" y="1847822"/>
            <a:ext cx="229181" cy="282819"/>
          </a:xfrm>
          <a:prstGeom prst="rect">
            <a:avLst/>
          </a:prstGeom>
        </p:spPr>
      </p:pic>
      <p:grpSp>
        <p:nvGrpSpPr>
          <p:cNvPr id="27" name="Group 26">
            <a:extLst>
              <a:ext uri="{FF2B5EF4-FFF2-40B4-BE49-F238E27FC236}">
                <a16:creationId xmlns:a16="http://schemas.microsoft.com/office/drawing/2014/main" id="{E5964E38-06FB-F3B8-AD49-D5596C4D8FC9}"/>
              </a:ext>
            </a:extLst>
          </p:cNvPr>
          <p:cNvGrpSpPr/>
          <p:nvPr/>
        </p:nvGrpSpPr>
        <p:grpSpPr>
          <a:xfrm>
            <a:off x="-2615887" y="3289748"/>
            <a:ext cx="1910080" cy="1905000"/>
            <a:chOff x="1244913" y="3233868"/>
            <a:chExt cx="1910080" cy="1905000"/>
          </a:xfrm>
        </p:grpSpPr>
        <p:sp>
          <p:nvSpPr>
            <p:cNvPr id="29" name="Rectangle 28">
              <a:extLst>
                <a:ext uri="{FF2B5EF4-FFF2-40B4-BE49-F238E27FC236}">
                  <a16:creationId xmlns:a16="http://schemas.microsoft.com/office/drawing/2014/main" id="{FEE85BBF-A8B2-4E1D-8727-C906559214E2}"/>
                </a:ext>
              </a:extLst>
            </p:cNvPr>
            <p:cNvSpPr/>
            <p:nvPr/>
          </p:nvSpPr>
          <p:spPr>
            <a:xfrm>
              <a:off x="1244913" y="3233868"/>
              <a:ext cx="1910080" cy="1905000"/>
            </a:xfrm>
            <a:prstGeom prst="rect">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30" name="Group 29">
              <a:extLst>
                <a:ext uri="{FF2B5EF4-FFF2-40B4-BE49-F238E27FC236}">
                  <a16:creationId xmlns:a16="http://schemas.microsoft.com/office/drawing/2014/main" id="{F3F8EB90-1E31-5AD0-C805-DD1494C0A991}"/>
                </a:ext>
              </a:extLst>
            </p:cNvPr>
            <p:cNvGrpSpPr/>
            <p:nvPr/>
          </p:nvGrpSpPr>
          <p:grpSpPr>
            <a:xfrm>
              <a:off x="1697033" y="3683448"/>
              <a:ext cx="1005840" cy="1005840"/>
              <a:chOff x="3485193" y="3490770"/>
              <a:chExt cx="1005840" cy="1005840"/>
            </a:xfrm>
          </p:grpSpPr>
          <p:sp>
            <p:nvSpPr>
              <p:cNvPr id="50" name="Oval 49">
                <a:extLst>
                  <a:ext uri="{FF2B5EF4-FFF2-40B4-BE49-F238E27FC236}">
                    <a16:creationId xmlns:a16="http://schemas.microsoft.com/office/drawing/2014/main" id="{B05A3B21-BABB-955C-3C7F-FE35478E13A2}"/>
                  </a:ext>
                </a:extLst>
              </p:cNvPr>
              <p:cNvSpPr/>
              <p:nvPr/>
            </p:nvSpPr>
            <p:spPr>
              <a:xfrm>
                <a:off x="3485193" y="3490770"/>
                <a:ext cx="1005840" cy="1005840"/>
              </a:xfrm>
              <a:prstGeom prst="ellipse">
                <a:avLst/>
              </a:prstGeom>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3874EC2-0D99-D5DF-7B95-320AF2A535B8}"/>
                  </a:ext>
                </a:extLst>
              </p:cNvPr>
              <p:cNvSpPr/>
              <p:nvPr/>
            </p:nvSpPr>
            <p:spPr>
              <a:xfrm>
                <a:off x="3652533" y="3672055"/>
                <a:ext cx="671159" cy="643269"/>
              </a:xfrm>
              <a:custGeom>
                <a:avLst/>
                <a:gdLst>
                  <a:gd name="connsiteX0" fmla="*/ 763231 w 925053"/>
                  <a:gd name="connsiteY0" fmla="*/ 236220 h 881364"/>
                  <a:gd name="connsiteX1" fmla="*/ 763231 w 925053"/>
                  <a:gd name="connsiteY1" fmla="*/ 236220 h 881364"/>
                  <a:gd name="connsiteX2" fmla="*/ 633691 w 925053"/>
                  <a:gd name="connsiteY2" fmla="*/ 331470 h 881364"/>
                  <a:gd name="connsiteX3" fmla="*/ 595591 w 925053"/>
                  <a:gd name="connsiteY3" fmla="*/ 335280 h 881364"/>
                  <a:gd name="connsiteX4" fmla="*/ 534631 w 925053"/>
                  <a:gd name="connsiteY4" fmla="*/ 331470 h 881364"/>
                  <a:gd name="connsiteX5" fmla="*/ 507961 w 925053"/>
                  <a:gd name="connsiteY5" fmla="*/ 255270 h 881364"/>
                  <a:gd name="connsiteX6" fmla="*/ 511771 w 925053"/>
                  <a:gd name="connsiteY6" fmla="*/ 175260 h 881364"/>
                  <a:gd name="connsiteX7" fmla="*/ 523201 w 925053"/>
                  <a:gd name="connsiteY7" fmla="*/ 114300 h 881364"/>
                  <a:gd name="connsiteX8" fmla="*/ 519391 w 925053"/>
                  <a:gd name="connsiteY8" fmla="*/ 87630 h 881364"/>
                  <a:gd name="connsiteX9" fmla="*/ 469861 w 925053"/>
                  <a:gd name="connsiteY9" fmla="*/ 41910 h 881364"/>
                  <a:gd name="connsiteX10" fmla="*/ 435571 w 925053"/>
                  <a:gd name="connsiteY10" fmla="*/ 19050 h 881364"/>
                  <a:gd name="connsiteX11" fmla="*/ 366991 w 925053"/>
                  <a:gd name="connsiteY11" fmla="*/ 0 h 881364"/>
                  <a:gd name="connsiteX12" fmla="*/ 309841 w 925053"/>
                  <a:gd name="connsiteY12" fmla="*/ 11430 h 881364"/>
                  <a:gd name="connsiteX13" fmla="*/ 283171 w 925053"/>
                  <a:gd name="connsiteY13" fmla="*/ 22860 h 881364"/>
                  <a:gd name="connsiteX14" fmla="*/ 267931 w 925053"/>
                  <a:gd name="connsiteY14" fmla="*/ 30480 h 881364"/>
                  <a:gd name="connsiteX15" fmla="*/ 252691 w 925053"/>
                  <a:gd name="connsiteY15" fmla="*/ 45720 h 881364"/>
                  <a:gd name="connsiteX16" fmla="*/ 245071 w 925053"/>
                  <a:gd name="connsiteY16" fmla="*/ 64770 h 881364"/>
                  <a:gd name="connsiteX17" fmla="*/ 241261 w 925053"/>
                  <a:gd name="connsiteY17" fmla="*/ 182880 h 881364"/>
                  <a:gd name="connsiteX18" fmla="*/ 275551 w 925053"/>
                  <a:gd name="connsiteY18" fmla="*/ 240030 h 881364"/>
                  <a:gd name="connsiteX19" fmla="*/ 290791 w 925053"/>
                  <a:gd name="connsiteY19" fmla="*/ 270510 h 881364"/>
                  <a:gd name="connsiteX20" fmla="*/ 283171 w 925053"/>
                  <a:gd name="connsiteY20" fmla="*/ 323850 h 881364"/>
                  <a:gd name="connsiteX21" fmla="*/ 275551 w 925053"/>
                  <a:gd name="connsiteY21" fmla="*/ 339090 h 881364"/>
                  <a:gd name="connsiteX22" fmla="*/ 245071 w 925053"/>
                  <a:gd name="connsiteY22" fmla="*/ 361950 h 881364"/>
                  <a:gd name="connsiteX23" fmla="*/ 203161 w 925053"/>
                  <a:gd name="connsiteY23" fmla="*/ 377190 h 881364"/>
                  <a:gd name="connsiteX24" fmla="*/ 77431 w 925053"/>
                  <a:gd name="connsiteY24" fmla="*/ 377190 h 881364"/>
                  <a:gd name="connsiteX25" fmla="*/ 54571 w 925053"/>
                  <a:gd name="connsiteY25" fmla="*/ 388620 h 881364"/>
                  <a:gd name="connsiteX26" fmla="*/ 16471 w 925053"/>
                  <a:gd name="connsiteY26" fmla="*/ 392430 h 881364"/>
                  <a:gd name="connsiteX27" fmla="*/ 12661 w 925053"/>
                  <a:gd name="connsiteY27" fmla="*/ 491490 h 881364"/>
                  <a:gd name="connsiteX28" fmla="*/ 24091 w 925053"/>
                  <a:gd name="connsiteY28" fmla="*/ 502920 h 881364"/>
                  <a:gd name="connsiteX29" fmla="*/ 58381 w 925053"/>
                  <a:gd name="connsiteY29" fmla="*/ 529590 h 881364"/>
                  <a:gd name="connsiteX30" fmla="*/ 73621 w 925053"/>
                  <a:gd name="connsiteY30" fmla="*/ 541020 h 881364"/>
                  <a:gd name="connsiteX31" fmla="*/ 88861 w 925053"/>
                  <a:gd name="connsiteY31" fmla="*/ 556260 h 881364"/>
                  <a:gd name="connsiteX32" fmla="*/ 111721 w 925053"/>
                  <a:gd name="connsiteY32" fmla="*/ 571500 h 881364"/>
                  <a:gd name="connsiteX33" fmla="*/ 130771 w 925053"/>
                  <a:gd name="connsiteY33" fmla="*/ 594360 h 881364"/>
                  <a:gd name="connsiteX34" fmla="*/ 157441 w 925053"/>
                  <a:gd name="connsiteY34" fmla="*/ 617220 h 881364"/>
                  <a:gd name="connsiteX35" fmla="*/ 199351 w 925053"/>
                  <a:gd name="connsiteY35" fmla="*/ 662940 h 881364"/>
                  <a:gd name="connsiteX36" fmla="*/ 210781 w 925053"/>
                  <a:gd name="connsiteY36" fmla="*/ 681990 h 881364"/>
                  <a:gd name="connsiteX37" fmla="*/ 218401 w 925053"/>
                  <a:gd name="connsiteY37" fmla="*/ 712470 h 881364"/>
                  <a:gd name="connsiteX38" fmla="*/ 206971 w 925053"/>
                  <a:gd name="connsiteY38" fmla="*/ 796290 h 881364"/>
                  <a:gd name="connsiteX39" fmla="*/ 214591 w 925053"/>
                  <a:gd name="connsiteY39" fmla="*/ 838200 h 881364"/>
                  <a:gd name="connsiteX40" fmla="*/ 245071 w 925053"/>
                  <a:gd name="connsiteY40" fmla="*/ 857250 h 881364"/>
                  <a:gd name="connsiteX41" fmla="*/ 294601 w 925053"/>
                  <a:gd name="connsiteY41" fmla="*/ 880110 h 881364"/>
                  <a:gd name="connsiteX42" fmla="*/ 405091 w 925053"/>
                  <a:gd name="connsiteY42" fmla="*/ 857250 h 881364"/>
                  <a:gd name="connsiteX43" fmla="*/ 431761 w 925053"/>
                  <a:gd name="connsiteY43" fmla="*/ 796290 h 881364"/>
                  <a:gd name="connsiteX44" fmla="*/ 447001 w 925053"/>
                  <a:gd name="connsiteY44" fmla="*/ 762000 h 881364"/>
                  <a:gd name="connsiteX45" fmla="*/ 485101 w 925053"/>
                  <a:gd name="connsiteY45" fmla="*/ 708660 h 881364"/>
                  <a:gd name="connsiteX46" fmla="*/ 523201 w 925053"/>
                  <a:gd name="connsiteY46" fmla="*/ 697230 h 881364"/>
                  <a:gd name="connsiteX47" fmla="*/ 584161 w 925053"/>
                  <a:gd name="connsiteY47" fmla="*/ 701040 h 881364"/>
                  <a:gd name="connsiteX48" fmla="*/ 629881 w 925053"/>
                  <a:gd name="connsiteY48" fmla="*/ 716280 h 881364"/>
                  <a:gd name="connsiteX49" fmla="*/ 679411 w 925053"/>
                  <a:gd name="connsiteY49" fmla="*/ 723900 h 881364"/>
                  <a:gd name="connsiteX50" fmla="*/ 866101 w 925053"/>
                  <a:gd name="connsiteY50" fmla="*/ 697230 h 881364"/>
                  <a:gd name="connsiteX51" fmla="*/ 892771 w 925053"/>
                  <a:gd name="connsiteY51" fmla="*/ 659130 h 881364"/>
                  <a:gd name="connsiteX52" fmla="*/ 923251 w 925053"/>
                  <a:gd name="connsiteY52" fmla="*/ 586740 h 881364"/>
                  <a:gd name="connsiteX53" fmla="*/ 919441 w 925053"/>
                  <a:gd name="connsiteY53" fmla="*/ 521970 h 881364"/>
                  <a:gd name="connsiteX54" fmla="*/ 877531 w 925053"/>
                  <a:gd name="connsiteY54" fmla="*/ 506730 h 881364"/>
                  <a:gd name="connsiteX55" fmla="*/ 759421 w 925053"/>
                  <a:gd name="connsiteY55" fmla="*/ 487680 h 881364"/>
                  <a:gd name="connsiteX56" fmla="*/ 709891 w 925053"/>
                  <a:gd name="connsiteY56" fmla="*/ 457200 h 881364"/>
                  <a:gd name="connsiteX57" fmla="*/ 702271 w 925053"/>
                  <a:gd name="connsiteY57" fmla="*/ 438150 h 881364"/>
                  <a:gd name="connsiteX58" fmla="*/ 713701 w 925053"/>
                  <a:gd name="connsiteY58" fmla="*/ 392430 h 881364"/>
                  <a:gd name="connsiteX59" fmla="*/ 725131 w 925053"/>
                  <a:gd name="connsiteY59" fmla="*/ 369570 h 881364"/>
                  <a:gd name="connsiteX60" fmla="*/ 747991 w 925053"/>
                  <a:gd name="connsiteY60" fmla="*/ 335280 h 881364"/>
                  <a:gd name="connsiteX61" fmla="*/ 763231 w 925053"/>
                  <a:gd name="connsiteY61" fmla="*/ 320040 h 881364"/>
                  <a:gd name="connsiteX62" fmla="*/ 770851 w 925053"/>
                  <a:gd name="connsiteY62" fmla="*/ 304800 h 881364"/>
                  <a:gd name="connsiteX63" fmla="*/ 782281 w 925053"/>
                  <a:gd name="connsiteY63" fmla="*/ 289560 h 881364"/>
                  <a:gd name="connsiteX64" fmla="*/ 763231 w 925053"/>
                  <a:gd name="connsiteY64" fmla="*/ 236220 h 88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25053" h="881364">
                    <a:moveTo>
                      <a:pt x="763231" y="236220"/>
                    </a:moveTo>
                    <a:lnTo>
                      <a:pt x="763231" y="236220"/>
                    </a:lnTo>
                    <a:cubicBezTo>
                      <a:pt x="718887" y="275347"/>
                      <a:pt x="689170" y="308868"/>
                      <a:pt x="633691" y="331470"/>
                    </a:cubicBezTo>
                    <a:cubicBezTo>
                      <a:pt x="621871" y="336286"/>
                      <a:pt x="608291" y="334010"/>
                      <a:pt x="595591" y="335280"/>
                    </a:cubicBezTo>
                    <a:cubicBezTo>
                      <a:pt x="575271" y="334010"/>
                      <a:pt x="553657" y="338718"/>
                      <a:pt x="534631" y="331470"/>
                    </a:cubicBezTo>
                    <a:cubicBezTo>
                      <a:pt x="510661" y="322339"/>
                      <a:pt x="509919" y="267998"/>
                      <a:pt x="507961" y="255270"/>
                    </a:cubicBezTo>
                    <a:cubicBezTo>
                      <a:pt x="509231" y="228600"/>
                      <a:pt x="508901" y="201806"/>
                      <a:pt x="511771" y="175260"/>
                    </a:cubicBezTo>
                    <a:cubicBezTo>
                      <a:pt x="513993" y="154706"/>
                      <a:pt x="523201" y="114300"/>
                      <a:pt x="523201" y="114300"/>
                    </a:cubicBezTo>
                    <a:cubicBezTo>
                      <a:pt x="521931" y="105410"/>
                      <a:pt x="523154" y="95784"/>
                      <a:pt x="519391" y="87630"/>
                    </a:cubicBezTo>
                    <a:cubicBezTo>
                      <a:pt x="511103" y="69673"/>
                      <a:pt x="484087" y="51952"/>
                      <a:pt x="469861" y="41910"/>
                    </a:cubicBezTo>
                    <a:cubicBezTo>
                      <a:pt x="458638" y="33988"/>
                      <a:pt x="447858" y="25193"/>
                      <a:pt x="435571" y="19050"/>
                    </a:cubicBezTo>
                    <a:cubicBezTo>
                      <a:pt x="417412" y="9970"/>
                      <a:pt x="386571" y="4351"/>
                      <a:pt x="366991" y="0"/>
                    </a:cubicBezTo>
                    <a:cubicBezTo>
                      <a:pt x="344657" y="3191"/>
                      <a:pt x="331887" y="4081"/>
                      <a:pt x="309841" y="11430"/>
                    </a:cubicBezTo>
                    <a:cubicBezTo>
                      <a:pt x="300665" y="14489"/>
                      <a:pt x="291976" y="18858"/>
                      <a:pt x="283171" y="22860"/>
                    </a:cubicBezTo>
                    <a:cubicBezTo>
                      <a:pt x="278000" y="25210"/>
                      <a:pt x="272475" y="27072"/>
                      <a:pt x="267931" y="30480"/>
                    </a:cubicBezTo>
                    <a:cubicBezTo>
                      <a:pt x="262184" y="34791"/>
                      <a:pt x="257771" y="40640"/>
                      <a:pt x="252691" y="45720"/>
                    </a:cubicBezTo>
                    <a:cubicBezTo>
                      <a:pt x="250151" y="52070"/>
                      <a:pt x="247082" y="58233"/>
                      <a:pt x="245071" y="64770"/>
                    </a:cubicBezTo>
                    <a:cubicBezTo>
                      <a:pt x="232154" y="106750"/>
                      <a:pt x="231987" y="131871"/>
                      <a:pt x="241261" y="182880"/>
                    </a:cubicBezTo>
                    <a:cubicBezTo>
                      <a:pt x="247530" y="217362"/>
                      <a:pt x="260843" y="216130"/>
                      <a:pt x="275551" y="240030"/>
                    </a:cubicBezTo>
                    <a:cubicBezTo>
                      <a:pt x="281504" y="249704"/>
                      <a:pt x="290791" y="270510"/>
                      <a:pt x="290791" y="270510"/>
                    </a:cubicBezTo>
                    <a:cubicBezTo>
                      <a:pt x="289520" y="283217"/>
                      <a:pt x="288821" y="308783"/>
                      <a:pt x="283171" y="323850"/>
                    </a:cubicBezTo>
                    <a:cubicBezTo>
                      <a:pt x="281177" y="329168"/>
                      <a:pt x="279567" y="335074"/>
                      <a:pt x="275551" y="339090"/>
                    </a:cubicBezTo>
                    <a:cubicBezTo>
                      <a:pt x="266571" y="348070"/>
                      <a:pt x="257119" y="357934"/>
                      <a:pt x="245071" y="361950"/>
                    </a:cubicBezTo>
                    <a:cubicBezTo>
                      <a:pt x="215723" y="371733"/>
                      <a:pt x="229669" y="366587"/>
                      <a:pt x="203161" y="377190"/>
                    </a:cubicBezTo>
                    <a:cubicBezTo>
                      <a:pt x="156586" y="373863"/>
                      <a:pt x="125779" y="369454"/>
                      <a:pt x="77431" y="377190"/>
                    </a:cubicBezTo>
                    <a:cubicBezTo>
                      <a:pt x="69019" y="378536"/>
                      <a:pt x="62836" y="386554"/>
                      <a:pt x="54571" y="388620"/>
                    </a:cubicBezTo>
                    <a:cubicBezTo>
                      <a:pt x="42189" y="391716"/>
                      <a:pt x="29171" y="391160"/>
                      <a:pt x="16471" y="392430"/>
                    </a:cubicBezTo>
                    <a:cubicBezTo>
                      <a:pt x="-6715" y="431073"/>
                      <a:pt x="-2997" y="416334"/>
                      <a:pt x="12661" y="491490"/>
                    </a:cubicBezTo>
                    <a:cubicBezTo>
                      <a:pt x="13760" y="496765"/>
                      <a:pt x="19952" y="499471"/>
                      <a:pt x="24091" y="502920"/>
                    </a:cubicBezTo>
                    <a:cubicBezTo>
                      <a:pt x="35215" y="512190"/>
                      <a:pt x="46904" y="520761"/>
                      <a:pt x="58381" y="529590"/>
                    </a:cubicBezTo>
                    <a:cubicBezTo>
                      <a:pt x="63414" y="533462"/>
                      <a:pt x="69131" y="536530"/>
                      <a:pt x="73621" y="541020"/>
                    </a:cubicBezTo>
                    <a:cubicBezTo>
                      <a:pt x="78701" y="546100"/>
                      <a:pt x="83251" y="551772"/>
                      <a:pt x="88861" y="556260"/>
                    </a:cubicBezTo>
                    <a:cubicBezTo>
                      <a:pt x="96012" y="561981"/>
                      <a:pt x="104945" y="565340"/>
                      <a:pt x="111721" y="571500"/>
                    </a:cubicBezTo>
                    <a:cubicBezTo>
                      <a:pt x="119060" y="578172"/>
                      <a:pt x="123757" y="587346"/>
                      <a:pt x="130771" y="594360"/>
                    </a:cubicBezTo>
                    <a:cubicBezTo>
                      <a:pt x="139050" y="602639"/>
                      <a:pt x="148837" y="609278"/>
                      <a:pt x="157441" y="617220"/>
                    </a:cubicBezTo>
                    <a:cubicBezTo>
                      <a:pt x="171313" y="630025"/>
                      <a:pt x="188131" y="647512"/>
                      <a:pt x="199351" y="662940"/>
                    </a:cubicBezTo>
                    <a:cubicBezTo>
                      <a:pt x="203707" y="668929"/>
                      <a:pt x="206971" y="675640"/>
                      <a:pt x="210781" y="681990"/>
                    </a:cubicBezTo>
                    <a:cubicBezTo>
                      <a:pt x="213321" y="692150"/>
                      <a:pt x="217965" y="702006"/>
                      <a:pt x="218401" y="712470"/>
                    </a:cubicBezTo>
                    <a:cubicBezTo>
                      <a:pt x="220477" y="762286"/>
                      <a:pt x="218510" y="761674"/>
                      <a:pt x="206971" y="796290"/>
                    </a:cubicBezTo>
                    <a:cubicBezTo>
                      <a:pt x="209511" y="810260"/>
                      <a:pt x="207066" y="826159"/>
                      <a:pt x="214591" y="838200"/>
                    </a:cubicBezTo>
                    <a:cubicBezTo>
                      <a:pt x="220941" y="848360"/>
                      <a:pt x="234668" y="851306"/>
                      <a:pt x="245071" y="857250"/>
                    </a:cubicBezTo>
                    <a:cubicBezTo>
                      <a:pt x="260826" y="866253"/>
                      <a:pt x="277987" y="872990"/>
                      <a:pt x="294601" y="880110"/>
                    </a:cubicBezTo>
                    <a:cubicBezTo>
                      <a:pt x="320979" y="878911"/>
                      <a:pt x="382362" y="891343"/>
                      <a:pt x="405091" y="857250"/>
                    </a:cubicBezTo>
                    <a:cubicBezTo>
                      <a:pt x="417394" y="838795"/>
                      <a:pt x="422828" y="816591"/>
                      <a:pt x="431761" y="796290"/>
                    </a:cubicBezTo>
                    <a:cubicBezTo>
                      <a:pt x="436798" y="784841"/>
                      <a:pt x="441921" y="773430"/>
                      <a:pt x="447001" y="762000"/>
                    </a:cubicBezTo>
                    <a:cubicBezTo>
                      <a:pt x="458471" y="736193"/>
                      <a:pt x="458817" y="721802"/>
                      <a:pt x="485101" y="708660"/>
                    </a:cubicBezTo>
                    <a:cubicBezTo>
                      <a:pt x="496960" y="702730"/>
                      <a:pt x="510501" y="701040"/>
                      <a:pt x="523201" y="697230"/>
                    </a:cubicBezTo>
                    <a:cubicBezTo>
                      <a:pt x="543521" y="698500"/>
                      <a:pt x="564118" y="697461"/>
                      <a:pt x="584161" y="701040"/>
                    </a:cubicBezTo>
                    <a:cubicBezTo>
                      <a:pt x="599975" y="703864"/>
                      <a:pt x="614260" y="712531"/>
                      <a:pt x="629881" y="716280"/>
                    </a:cubicBezTo>
                    <a:cubicBezTo>
                      <a:pt x="646124" y="720178"/>
                      <a:pt x="662901" y="721360"/>
                      <a:pt x="679411" y="723900"/>
                    </a:cubicBezTo>
                    <a:cubicBezTo>
                      <a:pt x="741641" y="715010"/>
                      <a:pt x="805950" y="715490"/>
                      <a:pt x="866101" y="697230"/>
                    </a:cubicBezTo>
                    <a:cubicBezTo>
                      <a:pt x="880935" y="692727"/>
                      <a:pt x="885004" y="672546"/>
                      <a:pt x="892771" y="659130"/>
                    </a:cubicBezTo>
                    <a:cubicBezTo>
                      <a:pt x="899499" y="647509"/>
                      <a:pt x="918749" y="597995"/>
                      <a:pt x="923251" y="586740"/>
                    </a:cubicBezTo>
                    <a:cubicBezTo>
                      <a:pt x="921981" y="565150"/>
                      <a:pt x="930171" y="540748"/>
                      <a:pt x="919441" y="521970"/>
                    </a:cubicBezTo>
                    <a:cubicBezTo>
                      <a:pt x="912066" y="509064"/>
                      <a:pt x="891633" y="511431"/>
                      <a:pt x="877531" y="506730"/>
                    </a:cubicBezTo>
                    <a:cubicBezTo>
                      <a:pt x="812710" y="485123"/>
                      <a:pt x="836511" y="491963"/>
                      <a:pt x="759421" y="487680"/>
                    </a:cubicBezTo>
                    <a:cubicBezTo>
                      <a:pt x="738616" y="478764"/>
                      <a:pt x="724817" y="475857"/>
                      <a:pt x="709891" y="457200"/>
                    </a:cubicBezTo>
                    <a:cubicBezTo>
                      <a:pt x="705619" y="451860"/>
                      <a:pt x="704811" y="444500"/>
                      <a:pt x="702271" y="438150"/>
                    </a:cubicBezTo>
                    <a:cubicBezTo>
                      <a:pt x="706081" y="422910"/>
                      <a:pt x="708733" y="407333"/>
                      <a:pt x="713701" y="392430"/>
                    </a:cubicBezTo>
                    <a:cubicBezTo>
                      <a:pt x="716395" y="384348"/>
                      <a:pt x="721051" y="377049"/>
                      <a:pt x="725131" y="369570"/>
                    </a:cubicBezTo>
                    <a:cubicBezTo>
                      <a:pt x="731174" y="358491"/>
                      <a:pt x="739539" y="344940"/>
                      <a:pt x="747991" y="335280"/>
                    </a:cubicBezTo>
                    <a:cubicBezTo>
                      <a:pt x="752722" y="329873"/>
                      <a:pt x="758920" y="325787"/>
                      <a:pt x="763231" y="320040"/>
                    </a:cubicBezTo>
                    <a:cubicBezTo>
                      <a:pt x="766639" y="315496"/>
                      <a:pt x="767841" y="309616"/>
                      <a:pt x="770851" y="304800"/>
                    </a:cubicBezTo>
                    <a:cubicBezTo>
                      <a:pt x="774216" y="299415"/>
                      <a:pt x="778471" y="294640"/>
                      <a:pt x="782281" y="289560"/>
                    </a:cubicBezTo>
                    <a:cubicBezTo>
                      <a:pt x="778322" y="242050"/>
                      <a:pt x="766406" y="245110"/>
                      <a:pt x="763231" y="236220"/>
                    </a:cubicBezTo>
                    <a:close/>
                  </a:path>
                </a:pathLst>
              </a:cu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4A9B4599-8C3D-C35B-7B46-D6CC61CB9C02}"/>
                </a:ext>
              </a:extLst>
            </p:cNvPr>
            <p:cNvGrpSpPr/>
            <p:nvPr/>
          </p:nvGrpSpPr>
          <p:grpSpPr>
            <a:xfrm>
              <a:off x="1349371" y="3337691"/>
              <a:ext cx="1701165" cy="1697354"/>
              <a:chOff x="1291268" y="3441152"/>
              <a:chExt cx="1701165" cy="1697354"/>
            </a:xfrm>
          </p:grpSpPr>
          <p:grpSp>
            <p:nvGrpSpPr>
              <p:cNvPr id="32" name="Group 31">
                <a:extLst>
                  <a:ext uri="{FF2B5EF4-FFF2-40B4-BE49-F238E27FC236}">
                    <a16:creationId xmlns:a16="http://schemas.microsoft.com/office/drawing/2014/main" id="{F8CFFC67-8C5A-6E00-D1DE-EECA6403546B}"/>
                  </a:ext>
                </a:extLst>
              </p:cNvPr>
              <p:cNvGrpSpPr/>
              <p:nvPr/>
            </p:nvGrpSpPr>
            <p:grpSpPr>
              <a:xfrm>
                <a:off x="1291268" y="3441152"/>
                <a:ext cx="939165" cy="935354"/>
                <a:chOff x="1291268" y="3441152"/>
                <a:chExt cx="939165" cy="935354"/>
              </a:xfrm>
            </p:grpSpPr>
            <p:cxnSp>
              <p:nvCxnSpPr>
                <p:cNvPr id="48" name="Straight Arrow Connector 47">
                  <a:extLst>
                    <a:ext uri="{FF2B5EF4-FFF2-40B4-BE49-F238E27FC236}">
                      <a16:creationId xmlns:a16="http://schemas.microsoft.com/office/drawing/2014/main" id="{3DFD8750-1B44-F2FF-A5BF-2B27DC75C9D2}"/>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491F1769-5613-4880-3524-AECC09E67F81}"/>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23A7E599-4330-5058-55ED-F9F1E77BC11F}"/>
                  </a:ext>
                </a:extLst>
              </p:cNvPr>
              <p:cNvGrpSpPr/>
              <p:nvPr/>
            </p:nvGrpSpPr>
            <p:grpSpPr>
              <a:xfrm>
                <a:off x="1443668" y="3593552"/>
                <a:ext cx="939165" cy="935354"/>
                <a:chOff x="1291268" y="3441152"/>
                <a:chExt cx="939165" cy="935354"/>
              </a:xfrm>
            </p:grpSpPr>
            <p:cxnSp>
              <p:nvCxnSpPr>
                <p:cNvPr id="46" name="Straight Arrow Connector 45">
                  <a:extLst>
                    <a:ext uri="{FF2B5EF4-FFF2-40B4-BE49-F238E27FC236}">
                      <a16:creationId xmlns:a16="http://schemas.microsoft.com/office/drawing/2014/main" id="{145BF2C2-C4D2-F537-23A3-DBE97E14338E}"/>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A67E7B3F-2109-D090-12DE-F1463CD479DE}"/>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C56FDDD-50CE-0966-005E-F900B5BA4707}"/>
                  </a:ext>
                </a:extLst>
              </p:cNvPr>
              <p:cNvGrpSpPr/>
              <p:nvPr/>
            </p:nvGrpSpPr>
            <p:grpSpPr>
              <a:xfrm>
                <a:off x="1597973" y="3745952"/>
                <a:ext cx="937260" cy="937259"/>
                <a:chOff x="1293173" y="3441152"/>
                <a:chExt cx="937260" cy="937259"/>
              </a:xfrm>
            </p:grpSpPr>
            <p:cxnSp>
              <p:nvCxnSpPr>
                <p:cNvPr id="44" name="Straight Arrow Connector 43">
                  <a:extLst>
                    <a:ext uri="{FF2B5EF4-FFF2-40B4-BE49-F238E27FC236}">
                      <a16:creationId xmlns:a16="http://schemas.microsoft.com/office/drawing/2014/main" id="{307AF69B-DF44-1DF4-B153-463EAC5599E4}"/>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844932D-325F-9B6A-6CE9-0B906C203E16}"/>
                    </a:ext>
                  </a:extLst>
                </p:cNvPr>
                <p:cNvSpPr/>
                <p:nvPr/>
              </p:nvSpPr>
              <p:spPr>
                <a:xfrm>
                  <a:off x="1293173" y="4332692"/>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00829D7D-B7E1-45B6-CCAD-049B285B021C}"/>
                  </a:ext>
                </a:extLst>
              </p:cNvPr>
              <p:cNvGrpSpPr/>
              <p:nvPr/>
            </p:nvGrpSpPr>
            <p:grpSpPr>
              <a:xfrm>
                <a:off x="1748468" y="3898352"/>
                <a:ext cx="939165" cy="935354"/>
                <a:chOff x="1291268" y="3441152"/>
                <a:chExt cx="939165" cy="935354"/>
              </a:xfrm>
            </p:grpSpPr>
            <p:cxnSp>
              <p:nvCxnSpPr>
                <p:cNvPr id="42" name="Straight Arrow Connector 41">
                  <a:extLst>
                    <a:ext uri="{FF2B5EF4-FFF2-40B4-BE49-F238E27FC236}">
                      <a16:creationId xmlns:a16="http://schemas.microsoft.com/office/drawing/2014/main" id="{3D666155-6D40-95D1-F77F-5138B3D8131C}"/>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9ECE8A70-ECA3-C47A-4D6C-1498A92A64CF}"/>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5704F39-4440-8D6D-FBCE-E800C2AA0FFF}"/>
                  </a:ext>
                </a:extLst>
              </p:cNvPr>
              <p:cNvGrpSpPr/>
              <p:nvPr/>
            </p:nvGrpSpPr>
            <p:grpSpPr>
              <a:xfrm>
                <a:off x="1902773" y="4050752"/>
                <a:ext cx="937260" cy="937259"/>
                <a:chOff x="1293173" y="3441152"/>
                <a:chExt cx="937260" cy="937259"/>
              </a:xfrm>
            </p:grpSpPr>
            <p:cxnSp>
              <p:nvCxnSpPr>
                <p:cNvPr id="40" name="Straight Arrow Connector 39">
                  <a:extLst>
                    <a:ext uri="{FF2B5EF4-FFF2-40B4-BE49-F238E27FC236}">
                      <a16:creationId xmlns:a16="http://schemas.microsoft.com/office/drawing/2014/main" id="{C286272A-6FD2-90A4-B1A2-EF70B2FF4677}"/>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FABA846-9EEF-EEDE-9D57-9DB6347D9975}"/>
                    </a:ext>
                  </a:extLst>
                </p:cNvPr>
                <p:cNvSpPr/>
                <p:nvPr/>
              </p:nvSpPr>
              <p:spPr>
                <a:xfrm>
                  <a:off x="1293173" y="4332692"/>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0FD51AD2-039E-75AE-F0B4-7B3305F0CB5F}"/>
                  </a:ext>
                </a:extLst>
              </p:cNvPr>
              <p:cNvGrpSpPr/>
              <p:nvPr/>
            </p:nvGrpSpPr>
            <p:grpSpPr>
              <a:xfrm>
                <a:off x="2053268" y="4203152"/>
                <a:ext cx="939165" cy="935354"/>
                <a:chOff x="1291268" y="3441152"/>
                <a:chExt cx="939165" cy="935354"/>
              </a:xfrm>
            </p:grpSpPr>
            <p:cxnSp>
              <p:nvCxnSpPr>
                <p:cNvPr id="38" name="Straight Arrow Connector 37">
                  <a:extLst>
                    <a:ext uri="{FF2B5EF4-FFF2-40B4-BE49-F238E27FC236}">
                      <a16:creationId xmlns:a16="http://schemas.microsoft.com/office/drawing/2014/main" id="{DFD30D5F-26AE-4935-9003-611DA2F795ED}"/>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905A2DD-51B3-3DB5-5900-8658468FC83B}"/>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grpSp>
      <p:pic>
        <p:nvPicPr>
          <p:cNvPr id="52" name="Picture 51">
            <a:extLst>
              <a:ext uri="{FF2B5EF4-FFF2-40B4-BE49-F238E27FC236}">
                <a16:creationId xmlns:a16="http://schemas.microsoft.com/office/drawing/2014/main" id="{2CB44C4D-A011-ED11-7893-BA041EC6B40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127913" y="3376425"/>
            <a:ext cx="685800" cy="1714500"/>
          </a:xfrm>
          <a:prstGeom prst="rect">
            <a:avLst/>
          </a:prstGeom>
        </p:spPr>
      </p:pic>
      <p:pic>
        <p:nvPicPr>
          <p:cNvPr id="53" name="Picture 52" descr="A grey and white alien face&#10;&#10;Description automatically generated">
            <a:extLst>
              <a:ext uri="{FF2B5EF4-FFF2-40B4-BE49-F238E27FC236}">
                <a16:creationId xmlns:a16="http://schemas.microsoft.com/office/drawing/2014/main" id="{A6B2C346-55F4-832C-025E-AB67F3E9CFD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57911" y="8219887"/>
            <a:ext cx="1219200" cy="1219200"/>
          </a:xfrm>
          <a:prstGeom prst="rect">
            <a:avLst/>
          </a:prstGeom>
        </p:spPr>
      </p:pic>
      <p:pic>
        <p:nvPicPr>
          <p:cNvPr id="54" name="Picture 53">
            <a:extLst>
              <a:ext uri="{FF2B5EF4-FFF2-40B4-BE49-F238E27FC236}">
                <a16:creationId xmlns:a16="http://schemas.microsoft.com/office/drawing/2014/main" id="{C150A6C0-B98C-A92E-8EA0-D8C89ED81157}"/>
              </a:ext>
            </a:extLst>
          </p:cNvPr>
          <p:cNvPicPr>
            <a:picLocks noChangeAspect="1"/>
          </p:cNvPicPr>
          <p:nvPr/>
        </p:nvPicPr>
        <p:blipFill>
          <a:blip r:embed="rId26"/>
          <a:stretch>
            <a:fillRect/>
          </a:stretch>
        </p:blipFill>
        <p:spPr>
          <a:xfrm>
            <a:off x="6775991" y="9264082"/>
            <a:ext cx="685800" cy="1714500"/>
          </a:xfrm>
          <a:prstGeom prst="rect">
            <a:avLst/>
          </a:prstGeom>
        </p:spPr>
      </p:pic>
      <p:sp>
        <p:nvSpPr>
          <p:cNvPr id="5" name="Text Placeholder 2">
            <a:extLst>
              <a:ext uri="{FF2B5EF4-FFF2-40B4-BE49-F238E27FC236}">
                <a16:creationId xmlns:a16="http://schemas.microsoft.com/office/drawing/2014/main" id="{6590F4C8-9E5B-7E83-8030-656BB002EA99}"/>
              </a:ext>
            </a:extLst>
          </p:cNvPr>
          <p:cNvSpPr txBox="1">
            <a:spLocks/>
          </p:cNvSpPr>
          <p:nvPr/>
        </p:nvSpPr>
        <p:spPr>
          <a:xfrm>
            <a:off x="-9236" y="12346023"/>
            <a:ext cx="12192000" cy="454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erif"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erif"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erif"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MU Sans Serif" panose="02000603000000000000" pitchFamily="2" charset="0"/>
              </a:rPr>
              <a:t>Computed Tomography</a:t>
            </a:r>
          </a:p>
        </p:txBody>
      </p:sp>
    </p:spTree>
    <p:extLst>
      <p:ext uri="{BB962C8B-B14F-4D97-AF65-F5344CB8AC3E}">
        <p14:creationId xmlns:p14="http://schemas.microsoft.com/office/powerpoint/2010/main" val="2773828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B58D-411B-0A78-21E6-FA25D3305FE0}"/>
            </a:ext>
          </a:extLst>
        </p:cNvPr>
        <p:cNvGrpSpPr/>
        <p:nvPr/>
      </p:nvGrpSpPr>
      <p:grpSpPr>
        <a:xfrm>
          <a:off x="0" y="0"/>
          <a:ext cx="0" cy="0"/>
          <a:chOff x="0" y="0"/>
          <a:chExt cx="0" cy="0"/>
        </a:xfrm>
      </p:grpSpPr>
      <p:pic>
        <p:nvPicPr>
          <p:cNvPr id="6" name="Picture 5"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A$&#10;&#10;\end{document}" title="IguanaTex Picture Display">
            <a:extLst>
              <a:ext uri="{FF2B5EF4-FFF2-40B4-BE49-F238E27FC236}">
                <a16:creationId xmlns:a16="http://schemas.microsoft.com/office/drawing/2014/main" id="{86C9FF70-D4D1-EEEF-BE83-910B963234FE}"/>
              </a:ext>
            </a:extLst>
          </p:cNvPr>
          <p:cNvPicPr>
            <a:picLocks noChangeAspect="1"/>
          </p:cNvPicPr>
          <p:nvPr>
            <p:custDataLst>
              <p:tags r:id="rId1"/>
            </p:custDataLst>
          </p:nvPr>
        </p:nvPicPr>
        <p:blipFill>
          <a:blip r:embed="rId9"/>
          <a:stretch>
            <a:fillRect/>
          </a:stretch>
        </p:blipFill>
        <p:spPr>
          <a:xfrm>
            <a:off x="2614338" y="2141321"/>
            <a:ext cx="321829" cy="282819"/>
          </a:xfrm>
          <a:prstGeom prst="rect">
            <a:avLst/>
          </a:prstGeom>
        </p:spPr>
      </p:pic>
      <p:sp>
        <p:nvSpPr>
          <p:cNvPr id="2" name="Title 1">
            <a:extLst>
              <a:ext uri="{FF2B5EF4-FFF2-40B4-BE49-F238E27FC236}">
                <a16:creationId xmlns:a16="http://schemas.microsoft.com/office/drawing/2014/main" id="{B2E82555-1887-792F-D040-111F478D623D}"/>
              </a:ext>
            </a:extLst>
          </p:cNvPr>
          <p:cNvSpPr>
            <a:spLocks noGrp="1"/>
          </p:cNvSpPr>
          <p:nvPr>
            <p:ph type="title"/>
          </p:nvPr>
        </p:nvSpPr>
        <p:spPr/>
        <p:txBody>
          <a:bodyPr/>
          <a:lstStyle/>
          <a:p>
            <a:r>
              <a:rPr lang="en-US" dirty="0"/>
              <a:t>Deblurring Example</a:t>
            </a:r>
          </a:p>
        </p:txBody>
      </p:sp>
      <p:sp>
        <p:nvSpPr>
          <p:cNvPr id="4" name="Slide Number Placeholder 3">
            <a:extLst>
              <a:ext uri="{FF2B5EF4-FFF2-40B4-BE49-F238E27FC236}">
                <a16:creationId xmlns:a16="http://schemas.microsoft.com/office/drawing/2014/main" id="{FF38DD24-8546-A213-6EAE-50D40A2EA361}"/>
              </a:ext>
            </a:extLst>
          </p:cNvPr>
          <p:cNvSpPr>
            <a:spLocks noGrp="1"/>
          </p:cNvSpPr>
          <p:nvPr>
            <p:ph type="sldNum" sz="quarter" idx="12"/>
          </p:nvPr>
        </p:nvSpPr>
        <p:spPr/>
        <p:txBody>
          <a:bodyPr/>
          <a:lstStyle/>
          <a:p>
            <a:fld id="{6113E31D-E2AB-40D1-8B51-AFA5AFEF393A}" type="slidenum">
              <a:rPr lang="en-US" smtClean="0"/>
              <a:pPr/>
              <a:t>20</a:t>
            </a:fld>
            <a:endParaRPr lang="en-US" dirty="0"/>
          </a:p>
        </p:txBody>
      </p:sp>
      <p:pic>
        <p:nvPicPr>
          <p:cNvPr id="14" name="Picture 13" descr="\documentclass{article}&#10;\usepackage{amsmath}&#10;\pagestyle{empty}&#10;\begin{document}&#10;&#10;$A(\textbf{x}) + \boldsymbol \epsilon = \textbf{b}$&#10;&#10;\end{document}" title="IguanaTex Picture Display">
            <a:extLst>
              <a:ext uri="{FF2B5EF4-FFF2-40B4-BE49-F238E27FC236}">
                <a16:creationId xmlns:a16="http://schemas.microsoft.com/office/drawing/2014/main" id="{8BF74286-2BEA-C6EE-737B-AA1677579CA6}"/>
              </a:ext>
            </a:extLst>
          </p:cNvPr>
          <p:cNvPicPr>
            <a:picLocks noChangeAspect="1"/>
          </p:cNvPicPr>
          <p:nvPr>
            <p:custDataLst>
              <p:tags r:id="rId2"/>
            </p:custDataLst>
          </p:nvPr>
        </p:nvPicPr>
        <p:blipFill>
          <a:blip r:embed="rId10"/>
          <a:stretch>
            <a:fillRect/>
          </a:stretch>
        </p:blipFill>
        <p:spPr>
          <a:xfrm>
            <a:off x="9866057" y="-594675"/>
            <a:ext cx="2325943" cy="407162"/>
          </a:xfrm>
          <a:prstGeom prst="rect">
            <a:avLst/>
          </a:prstGeom>
          <a:ln>
            <a:solidFill>
              <a:schemeClr val="bg1"/>
            </a:solidFill>
          </a:ln>
        </p:spPr>
      </p:pic>
      <p:pic>
        <p:nvPicPr>
          <p:cNvPr id="17" name="Picture 1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8DF2A007-CA1F-D488-D31D-8A07FBD08811}"/>
              </a:ext>
            </a:extLst>
          </p:cNvPr>
          <p:cNvPicPr>
            <a:picLocks noChangeAspect="1"/>
          </p:cNvPicPr>
          <p:nvPr>
            <p:custDataLst>
              <p:tags r:id="rId3"/>
            </p:custDataLst>
          </p:nvPr>
        </p:nvPicPr>
        <p:blipFill>
          <a:blip r:embed="rId11"/>
          <a:stretch>
            <a:fillRect/>
          </a:stretch>
        </p:blipFill>
        <p:spPr>
          <a:xfrm>
            <a:off x="6436474" y="2143918"/>
            <a:ext cx="270629" cy="270629"/>
          </a:xfrm>
          <a:prstGeom prst="rect">
            <a:avLst/>
          </a:prstGeom>
        </p:spPr>
      </p:pic>
      <p:pic>
        <p:nvPicPr>
          <p:cNvPr id="19" name="Picture 1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title="IguanaTex Picture Display">
            <a:extLst>
              <a:ext uri="{FF2B5EF4-FFF2-40B4-BE49-F238E27FC236}">
                <a16:creationId xmlns:a16="http://schemas.microsoft.com/office/drawing/2014/main" id="{8917372B-BB61-2BEF-8FC1-83ACF6474A3E}"/>
              </a:ext>
            </a:extLst>
          </p:cNvPr>
          <p:cNvPicPr>
            <a:picLocks noChangeAspect="1"/>
          </p:cNvPicPr>
          <p:nvPr>
            <p:custDataLst>
              <p:tags r:id="rId4"/>
            </p:custDataLst>
          </p:nvPr>
        </p:nvPicPr>
        <p:blipFill>
          <a:blip r:embed="rId12"/>
          <a:stretch>
            <a:fillRect/>
          </a:stretch>
        </p:blipFill>
        <p:spPr>
          <a:xfrm>
            <a:off x="7636564" y="2187804"/>
            <a:ext cx="160914" cy="182857"/>
          </a:xfrm>
          <a:prstGeom prst="rect">
            <a:avLst/>
          </a:prstGeom>
        </p:spPr>
      </p:pic>
      <p:pic>
        <p:nvPicPr>
          <p:cNvPr id="22" name="Picture 2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7FB886B4-4365-54B0-8CF8-FAC9DD442FBA}"/>
              </a:ext>
            </a:extLst>
          </p:cNvPr>
          <p:cNvPicPr>
            <a:picLocks noChangeAspect="1"/>
          </p:cNvPicPr>
          <p:nvPr>
            <p:custDataLst>
              <p:tags r:id="rId5"/>
            </p:custDataLst>
          </p:nvPr>
        </p:nvPicPr>
        <p:blipFill>
          <a:blip r:embed="rId13"/>
          <a:stretch>
            <a:fillRect/>
          </a:stretch>
        </p:blipFill>
        <p:spPr>
          <a:xfrm>
            <a:off x="8726939" y="2231689"/>
            <a:ext cx="270629" cy="95086"/>
          </a:xfrm>
          <a:prstGeom prst="rect">
            <a:avLst/>
          </a:prstGeom>
        </p:spPr>
      </p:pic>
      <p:pic>
        <p:nvPicPr>
          <p:cNvPr id="25" name="Picture 2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DC6D8C7E-05C3-D1B6-41AE-D31E4A74DB0F}"/>
              </a:ext>
            </a:extLst>
          </p:cNvPr>
          <p:cNvPicPr>
            <a:picLocks noChangeAspect="1"/>
          </p:cNvPicPr>
          <p:nvPr>
            <p:custDataLst>
              <p:tags r:id="rId6"/>
            </p:custDataLst>
          </p:nvPr>
        </p:nvPicPr>
        <p:blipFill>
          <a:blip r:embed="rId14"/>
          <a:stretch>
            <a:fillRect/>
          </a:stretch>
        </p:blipFill>
        <p:spPr>
          <a:xfrm>
            <a:off x="9927028" y="2137823"/>
            <a:ext cx="229181" cy="282819"/>
          </a:xfrm>
          <a:prstGeom prst="rect">
            <a:avLst/>
          </a:prstGeom>
        </p:spPr>
      </p:pic>
      <p:sp>
        <p:nvSpPr>
          <p:cNvPr id="7" name="Rectangle 6">
            <a:extLst>
              <a:ext uri="{FF2B5EF4-FFF2-40B4-BE49-F238E27FC236}">
                <a16:creationId xmlns:a16="http://schemas.microsoft.com/office/drawing/2014/main" id="{8F2ABEEE-D942-8DE2-9C32-C00415838FAD}"/>
              </a:ext>
            </a:extLst>
          </p:cNvPr>
          <p:cNvSpPr/>
          <p:nvPr/>
        </p:nvSpPr>
        <p:spPr>
          <a:xfrm>
            <a:off x="1807483" y="7723670"/>
            <a:ext cx="1910080" cy="1905000"/>
          </a:xfrm>
          <a:prstGeom prst="rect">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90" name="Text Placeholder 2">
            <a:extLst>
              <a:ext uri="{FF2B5EF4-FFF2-40B4-BE49-F238E27FC236}">
                <a16:creationId xmlns:a16="http://schemas.microsoft.com/office/drawing/2014/main" id="{8F2CBBC9-EBBE-623A-C2F9-BEA6128D8BFB}"/>
              </a:ext>
            </a:extLst>
          </p:cNvPr>
          <p:cNvSpPr txBox="1">
            <a:spLocks/>
          </p:cNvSpPr>
          <p:nvPr/>
        </p:nvSpPr>
        <p:spPr>
          <a:xfrm>
            <a:off x="3825240" y="5446443"/>
            <a:ext cx="4541520" cy="454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erif"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erif"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erif"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MU Sans Serif" panose="02000603000000000000" pitchFamily="2" charset="0"/>
              </a:rPr>
              <a:t>Deblurring</a:t>
            </a:r>
          </a:p>
          <a:p>
            <a:pPr marL="0" indent="0" algn="ctr">
              <a:buNone/>
            </a:pPr>
            <a:r>
              <a:rPr lang="en-US" sz="1800" i="1" dirty="0">
                <a:latin typeface="CMU Sans Serif" panose="02000603000000000000" pitchFamily="2" charset="0"/>
              </a:rPr>
              <a:t>MNIST, Gaussian Blur</a:t>
            </a:r>
          </a:p>
          <a:p>
            <a:pPr marL="0" indent="0" algn="ctr">
              <a:buNone/>
            </a:pPr>
            <a:endParaRPr lang="en-US" dirty="0">
              <a:latin typeface="CMU Sans Serif" panose="02000603000000000000" pitchFamily="2" charset="0"/>
            </a:endParaRPr>
          </a:p>
        </p:txBody>
      </p:sp>
      <p:pic>
        <p:nvPicPr>
          <p:cNvPr id="1026" name="Picture 2" descr="8,700+ Person Squinting Stock Photos, Pictures &amp; Royalty-Free Images -  iStock | Person squinting at phone, Person squinting at tablet, Person  squinting to read">
            <a:extLst>
              <a:ext uri="{FF2B5EF4-FFF2-40B4-BE49-F238E27FC236}">
                <a16:creationId xmlns:a16="http://schemas.microsoft.com/office/drawing/2014/main" id="{6239E89D-AD3E-31D9-233D-637651040E52}"/>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5513" r="17642"/>
          <a:stretch>
            <a:fillRect/>
          </a:stretch>
        </p:blipFill>
        <p:spPr bwMode="auto">
          <a:xfrm>
            <a:off x="1805244" y="7723670"/>
            <a:ext cx="191008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B8096493-04A3-7EC4-0148-71FF439EFF73}"/>
              </a:ext>
            </a:extLst>
          </p:cNvPr>
          <p:cNvPicPr>
            <a:picLocks noChangeAspect="1"/>
          </p:cNvPicPr>
          <p:nvPr>
            <p:custDataLst>
              <p:tags r:id="rId7"/>
            </p:custDataLst>
          </p:nvPr>
        </p:nvPicPr>
        <p:blipFill>
          <a:blip r:embed="rId16"/>
          <a:stretch>
            <a:fillRect/>
          </a:stretch>
        </p:blipFill>
        <p:spPr>
          <a:xfrm>
            <a:off x="5151510" y="2199305"/>
            <a:ext cx="231619" cy="180419"/>
          </a:xfrm>
          <a:prstGeom prst="rect">
            <a:avLst/>
          </a:prstGeom>
        </p:spPr>
      </p:pic>
      <p:pic>
        <p:nvPicPr>
          <p:cNvPr id="12" name="Picture 11">
            <a:extLst>
              <a:ext uri="{FF2B5EF4-FFF2-40B4-BE49-F238E27FC236}">
                <a16:creationId xmlns:a16="http://schemas.microsoft.com/office/drawing/2014/main" id="{A615A8F9-EE72-84D9-4CD3-9A01C41BCAED}"/>
              </a:ext>
            </a:extLst>
          </p:cNvPr>
          <p:cNvPicPr>
            <a:picLocks noChangeAspect="1"/>
          </p:cNvPicPr>
          <p:nvPr/>
        </p:nvPicPr>
        <p:blipFill>
          <a:blip r:embed="rId17"/>
          <a:srcRect l="2065" t="2070" r="67360" b="67430"/>
          <a:stretch>
            <a:fillRect/>
          </a:stretch>
        </p:blipFill>
        <p:spPr>
          <a:xfrm>
            <a:off x="4657728" y="3151326"/>
            <a:ext cx="1219181" cy="1216152"/>
          </a:xfrm>
          <a:prstGeom prst="rect">
            <a:avLst/>
          </a:prstGeom>
        </p:spPr>
      </p:pic>
      <p:pic>
        <p:nvPicPr>
          <p:cNvPr id="16" name="Picture 15">
            <a:extLst>
              <a:ext uri="{FF2B5EF4-FFF2-40B4-BE49-F238E27FC236}">
                <a16:creationId xmlns:a16="http://schemas.microsoft.com/office/drawing/2014/main" id="{5C0716A8-E9AD-4931-A584-561751043656}"/>
              </a:ext>
            </a:extLst>
          </p:cNvPr>
          <p:cNvPicPr>
            <a:picLocks noChangeAspect="1"/>
          </p:cNvPicPr>
          <p:nvPr/>
        </p:nvPicPr>
        <p:blipFill>
          <a:blip r:embed="rId17"/>
          <a:srcRect l="34984" t="2299" r="35025" b="67702"/>
          <a:stretch>
            <a:fillRect/>
          </a:stretch>
        </p:blipFill>
        <p:spPr>
          <a:xfrm>
            <a:off x="7129301" y="8323162"/>
            <a:ext cx="1371206" cy="1371600"/>
          </a:xfrm>
          <a:prstGeom prst="rect">
            <a:avLst/>
          </a:prstGeom>
        </p:spPr>
      </p:pic>
      <p:pic>
        <p:nvPicPr>
          <p:cNvPr id="18" name="Picture 17">
            <a:extLst>
              <a:ext uri="{FF2B5EF4-FFF2-40B4-BE49-F238E27FC236}">
                <a16:creationId xmlns:a16="http://schemas.microsoft.com/office/drawing/2014/main" id="{BE211B72-721D-32F7-9227-5C16C1AAE602}"/>
              </a:ext>
            </a:extLst>
          </p:cNvPr>
          <p:cNvPicPr>
            <a:picLocks noChangeAspect="1"/>
          </p:cNvPicPr>
          <p:nvPr/>
        </p:nvPicPr>
        <p:blipFill>
          <a:blip r:embed="rId18"/>
          <a:srcRect l="2217" t="2187" r="67157" b="68193"/>
          <a:stretch>
            <a:fillRect/>
          </a:stretch>
        </p:blipFill>
        <p:spPr>
          <a:xfrm>
            <a:off x="9412915" y="3151326"/>
            <a:ext cx="1257406" cy="1216152"/>
          </a:xfrm>
          <a:prstGeom prst="rect">
            <a:avLst/>
          </a:prstGeom>
        </p:spPr>
      </p:pic>
      <p:pic>
        <p:nvPicPr>
          <p:cNvPr id="20" name="Picture 19">
            <a:extLst>
              <a:ext uri="{FF2B5EF4-FFF2-40B4-BE49-F238E27FC236}">
                <a16:creationId xmlns:a16="http://schemas.microsoft.com/office/drawing/2014/main" id="{D796FE54-D99B-BACF-ACCA-E63382406AF8}"/>
              </a:ext>
            </a:extLst>
          </p:cNvPr>
          <p:cNvPicPr>
            <a:picLocks noChangeAspect="1"/>
          </p:cNvPicPr>
          <p:nvPr/>
        </p:nvPicPr>
        <p:blipFill>
          <a:blip r:embed="rId17"/>
          <a:srcRect l="67453" t="2043" r="1936" b="67458"/>
          <a:stretch>
            <a:fillRect/>
          </a:stretch>
        </p:blipFill>
        <p:spPr>
          <a:xfrm>
            <a:off x="7810704" y="8810096"/>
            <a:ext cx="1399540" cy="1394460"/>
          </a:xfrm>
          <a:prstGeom prst="rect">
            <a:avLst/>
          </a:prstGeom>
        </p:spPr>
      </p:pic>
      <p:pic>
        <p:nvPicPr>
          <p:cNvPr id="21" name="Picture 20">
            <a:extLst>
              <a:ext uri="{FF2B5EF4-FFF2-40B4-BE49-F238E27FC236}">
                <a16:creationId xmlns:a16="http://schemas.microsoft.com/office/drawing/2014/main" id="{F60579D5-FDFD-35D3-2021-CCB1B7630A05}"/>
              </a:ext>
            </a:extLst>
          </p:cNvPr>
          <p:cNvPicPr>
            <a:picLocks noChangeAspect="1"/>
          </p:cNvPicPr>
          <p:nvPr/>
        </p:nvPicPr>
        <p:blipFill>
          <a:blip r:embed="rId18"/>
          <a:srcRect l="34745" t="2001" r="34630" b="68379"/>
          <a:stretch>
            <a:fillRect/>
          </a:stretch>
        </p:blipFill>
        <p:spPr>
          <a:xfrm>
            <a:off x="4525328" y="8307081"/>
            <a:ext cx="1400176" cy="1354238"/>
          </a:xfrm>
          <a:prstGeom prst="rect">
            <a:avLst/>
          </a:prstGeom>
        </p:spPr>
      </p:pic>
      <p:pic>
        <p:nvPicPr>
          <p:cNvPr id="23" name="Picture 22">
            <a:extLst>
              <a:ext uri="{FF2B5EF4-FFF2-40B4-BE49-F238E27FC236}">
                <a16:creationId xmlns:a16="http://schemas.microsoft.com/office/drawing/2014/main" id="{CDD364C9-E300-838C-840A-07A640ECCE18}"/>
              </a:ext>
            </a:extLst>
          </p:cNvPr>
          <p:cNvPicPr>
            <a:picLocks noChangeAspect="1"/>
          </p:cNvPicPr>
          <p:nvPr/>
        </p:nvPicPr>
        <p:blipFill>
          <a:blip r:embed="rId18"/>
          <a:srcRect l="67380" t="1913" r="1996" b="67544"/>
          <a:stretch>
            <a:fillRect/>
          </a:stretch>
        </p:blipFill>
        <p:spPr>
          <a:xfrm>
            <a:off x="5225417" y="8810096"/>
            <a:ext cx="1400175" cy="1396366"/>
          </a:xfrm>
          <a:prstGeom prst="rect">
            <a:avLst/>
          </a:prstGeom>
        </p:spPr>
      </p:pic>
      <p:pic>
        <p:nvPicPr>
          <p:cNvPr id="28" name="Picture 27">
            <a:extLst>
              <a:ext uri="{FF2B5EF4-FFF2-40B4-BE49-F238E27FC236}">
                <a16:creationId xmlns:a16="http://schemas.microsoft.com/office/drawing/2014/main" id="{598D029B-A076-C54B-D25F-E5C21E8F3D3E}"/>
              </a:ext>
            </a:extLst>
          </p:cNvPr>
          <p:cNvPicPr>
            <a:picLocks noChangeAspect="1"/>
          </p:cNvPicPr>
          <p:nvPr/>
        </p:nvPicPr>
        <p:blipFill>
          <a:blip r:embed="rId19"/>
          <a:stretch>
            <a:fillRect/>
          </a:stretch>
        </p:blipFill>
        <p:spPr>
          <a:xfrm>
            <a:off x="7108945" y="3151326"/>
            <a:ext cx="1216152" cy="1216152"/>
          </a:xfrm>
          <a:prstGeom prst="rect">
            <a:avLst/>
          </a:prstGeom>
        </p:spPr>
      </p:pic>
      <p:pic>
        <p:nvPicPr>
          <p:cNvPr id="5" name="Picture 4">
            <a:extLst>
              <a:ext uri="{FF2B5EF4-FFF2-40B4-BE49-F238E27FC236}">
                <a16:creationId xmlns:a16="http://schemas.microsoft.com/office/drawing/2014/main" id="{DCD53B0E-B624-5DFA-32B9-FD1D2C333BA0}"/>
              </a:ext>
            </a:extLst>
          </p:cNvPr>
          <p:cNvPicPr>
            <a:picLocks noChangeAspect="1"/>
          </p:cNvPicPr>
          <p:nvPr/>
        </p:nvPicPr>
        <p:blipFill>
          <a:blip r:embed="rId20"/>
          <a:srcRect l="29222" t="17657" r="25623" b="30265"/>
          <a:stretch>
            <a:fillRect/>
          </a:stretch>
        </p:blipFill>
        <p:spPr>
          <a:xfrm>
            <a:off x="1694966" y="2895456"/>
            <a:ext cx="2160571" cy="1868787"/>
          </a:xfrm>
          <a:prstGeom prst="rect">
            <a:avLst/>
          </a:prstGeom>
        </p:spPr>
      </p:pic>
    </p:spTree>
    <p:extLst>
      <p:ext uri="{BB962C8B-B14F-4D97-AF65-F5344CB8AC3E}">
        <p14:creationId xmlns:p14="http://schemas.microsoft.com/office/powerpoint/2010/main" val="422150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E8B1-3D8E-43B0-B6AF-E3CB096F1761}"/>
              </a:ext>
            </a:extLst>
          </p:cNvPr>
          <p:cNvSpPr>
            <a:spLocks noGrp="1"/>
          </p:cNvSpPr>
          <p:nvPr>
            <p:ph type="title"/>
          </p:nvPr>
        </p:nvSpPr>
        <p:spPr/>
        <p:txBody>
          <a:bodyPr>
            <a:normAutofit/>
          </a:bodyPr>
          <a:lstStyle/>
          <a:p>
            <a:r>
              <a:rPr lang="en-US" dirty="0"/>
              <a:t>Deblurring Example: PAIR Architecture</a:t>
            </a:r>
          </a:p>
        </p:txBody>
      </p:sp>
      <p:sp>
        <p:nvSpPr>
          <p:cNvPr id="4" name="Slide Number Placeholder 3">
            <a:extLst>
              <a:ext uri="{FF2B5EF4-FFF2-40B4-BE49-F238E27FC236}">
                <a16:creationId xmlns:a16="http://schemas.microsoft.com/office/drawing/2014/main" id="{0285665C-83D7-CF99-FA52-6B27D7AC200F}"/>
              </a:ext>
            </a:extLst>
          </p:cNvPr>
          <p:cNvSpPr>
            <a:spLocks noGrp="1"/>
          </p:cNvSpPr>
          <p:nvPr>
            <p:ph type="sldNum" sz="quarter" idx="12"/>
          </p:nvPr>
        </p:nvSpPr>
        <p:spPr/>
        <p:txBody>
          <a:bodyPr/>
          <a:lstStyle/>
          <a:p>
            <a:fld id="{6113E31D-E2AB-40D1-8B51-AFA5AFEF393A}" type="slidenum">
              <a:rPr lang="en-US" smtClean="0"/>
              <a:pPr/>
              <a:t>21</a:t>
            </a:fld>
            <a:endParaRPr lang="en-US" dirty="0"/>
          </a:p>
        </p:txBody>
      </p:sp>
      <p:sp>
        <p:nvSpPr>
          <p:cNvPr id="5" name="TextBox 4">
            <a:extLst>
              <a:ext uri="{FF2B5EF4-FFF2-40B4-BE49-F238E27FC236}">
                <a16:creationId xmlns:a16="http://schemas.microsoft.com/office/drawing/2014/main" id="{3B5E813C-05C4-AFB5-AD2C-80280FF2885B}"/>
              </a:ext>
            </a:extLst>
          </p:cNvPr>
          <p:cNvSpPr txBox="1">
            <a:spLocks/>
          </p:cNvSpPr>
          <p:nvPr/>
        </p:nvSpPr>
        <p:spPr>
          <a:xfrm>
            <a:off x="1963158" y="2612022"/>
            <a:ext cx="370614" cy="461665"/>
          </a:xfrm>
          <a:prstGeom prst="rect">
            <a:avLst/>
          </a:prstGeom>
          <a:noFill/>
        </p:spPr>
        <p:txBody>
          <a:bodyPr wrap="none" rtlCol="0">
            <a:spAutoFit/>
          </a:bodyPr>
          <a:lstStyle/>
          <a:p>
            <a:pPr algn="ctr"/>
            <a:r>
              <a:rPr lang="en-US" sz="2400" b="1" dirty="0">
                <a:latin typeface="CMU Serif" panose="02000603000000000000" pitchFamily="2" charset="0"/>
                <a:ea typeface="CMU Serif" panose="02000603000000000000" pitchFamily="2" charset="0"/>
                <a:cs typeface="CMU Serif" panose="02000603000000000000" pitchFamily="2" charset="0"/>
              </a:rPr>
              <a:t>x</a:t>
            </a:r>
          </a:p>
        </p:txBody>
      </p:sp>
      <p:grpSp>
        <p:nvGrpSpPr>
          <p:cNvPr id="7" name="Group 6">
            <a:extLst>
              <a:ext uri="{FF2B5EF4-FFF2-40B4-BE49-F238E27FC236}">
                <a16:creationId xmlns:a16="http://schemas.microsoft.com/office/drawing/2014/main" id="{DF825D48-FE6F-AE18-D908-A659CFA8515C}"/>
              </a:ext>
            </a:extLst>
          </p:cNvPr>
          <p:cNvGrpSpPr>
            <a:grpSpLocks/>
          </p:cNvGrpSpPr>
          <p:nvPr/>
        </p:nvGrpSpPr>
        <p:grpSpPr>
          <a:xfrm>
            <a:off x="2438638" y="4226804"/>
            <a:ext cx="7543798" cy="1508760"/>
            <a:chOff x="1143000" y="3383280"/>
            <a:chExt cx="6858000" cy="1371600"/>
          </a:xfrm>
        </p:grpSpPr>
        <p:cxnSp>
          <p:nvCxnSpPr>
            <p:cNvPr id="42" name="Straight Connector 41">
              <a:extLst>
                <a:ext uri="{FF2B5EF4-FFF2-40B4-BE49-F238E27FC236}">
                  <a16:creationId xmlns:a16="http://schemas.microsoft.com/office/drawing/2014/main" id="{D3A3F4A7-8EDC-B00B-034C-FAFFA3B5F2CF}"/>
                </a:ext>
              </a:extLst>
            </p:cNvPr>
            <p:cNvCxnSpPr>
              <a:cxnSpLocks/>
              <a:stCxn id="51" idx="4"/>
              <a:endCxn id="51" idx="5"/>
            </p:cNvCxnSpPr>
            <p:nvPr/>
          </p:nvCxnSpPr>
          <p:spPr>
            <a:xfrm flipV="1">
              <a:off x="2744910" y="3966800"/>
              <a:ext cx="183041" cy="183972"/>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2D081BF-6322-9591-3CE8-4803BD8DF291}"/>
                </a:ext>
              </a:extLst>
            </p:cNvPr>
            <p:cNvCxnSpPr>
              <a:cxnSpLocks/>
            </p:cNvCxnSpPr>
            <p:nvPr/>
          </p:nvCxnSpPr>
          <p:spPr>
            <a:xfrm flipV="1">
              <a:off x="1218354" y="3846602"/>
              <a:ext cx="433952" cy="436158"/>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2C7361E-D584-93BA-ACA4-F59C10E07BF3}"/>
                </a:ext>
              </a:extLst>
            </p:cNvPr>
            <p:cNvCxnSpPr>
              <a:cxnSpLocks/>
            </p:cNvCxnSpPr>
            <p:nvPr/>
          </p:nvCxnSpPr>
          <p:spPr>
            <a:xfrm>
              <a:off x="1218354" y="3846602"/>
              <a:ext cx="427168" cy="436158"/>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5" name="Cube 44">
              <a:extLst>
                <a:ext uri="{FF2B5EF4-FFF2-40B4-BE49-F238E27FC236}">
                  <a16:creationId xmlns:a16="http://schemas.microsoft.com/office/drawing/2014/main" id="{EE14D57D-FBB0-3BD5-8FF2-C7B02CC3A269}"/>
                </a:ext>
              </a:extLst>
            </p:cNvPr>
            <p:cNvSpPr>
              <a:spLocks/>
            </p:cNvSpPr>
            <p:nvPr/>
          </p:nvSpPr>
          <p:spPr>
            <a:xfrm>
              <a:off x="1143000" y="3383280"/>
              <a:ext cx="509932" cy="1366731"/>
            </a:xfrm>
            <a:prstGeom prst="cube">
              <a:avLst>
                <a:gd name="adj" fmla="val 85100"/>
              </a:avLst>
            </a:prstGeom>
            <a:solidFill>
              <a:srgbClr val="BBD598"/>
            </a:solidFill>
            <a:ln>
              <a:solidFill>
                <a:schemeClr val="tx1">
                  <a:lumMod val="75000"/>
                  <a:lumOff val="2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46" name="Arrow: Right 45">
              <a:extLst>
                <a:ext uri="{FF2B5EF4-FFF2-40B4-BE49-F238E27FC236}">
                  <a16:creationId xmlns:a16="http://schemas.microsoft.com/office/drawing/2014/main" id="{93D8909D-F000-7520-13A6-260E3DD6232F}"/>
                </a:ext>
              </a:extLst>
            </p:cNvPr>
            <p:cNvSpPr>
              <a:spLocks/>
            </p:cNvSpPr>
            <p:nvPr/>
          </p:nvSpPr>
          <p:spPr>
            <a:xfrm>
              <a:off x="1435330" y="4024818"/>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47" name="Cube 46">
              <a:extLst>
                <a:ext uri="{FF2B5EF4-FFF2-40B4-BE49-F238E27FC236}">
                  <a16:creationId xmlns:a16="http://schemas.microsoft.com/office/drawing/2014/main" id="{F46CD6A1-6711-A80A-7782-7FDC1C825259}"/>
                </a:ext>
              </a:extLst>
            </p:cNvPr>
            <p:cNvSpPr>
              <a:spLocks/>
            </p:cNvSpPr>
            <p:nvPr/>
          </p:nvSpPr>
          <p:spPr>
            <a:xfrm>
              <a:off x="1791494" y="3383280"/>
              <a:ext cx="509932" cy="1366731"/>
            </a:xfrm>
            <a:prstGeom prst="cube">
              <a:avLst>
                <a:gd name="adj" fmla="val 85100"/>
              </a:avLst>
            </a:prstGeom>
            <a:solidFill>
              <a:srgbClr val="A6DFF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48" name="Cube 47">
              <a:extLst>
                <a:ext uri="{FF2B5EF4-FFF2-40B4-BE49-F238E27FC236}">
                  <a16:creationId xmlns:a16="http://schemas.microsoft.com/office/drawing/2014/main" id="{5A8A03E4-8CF6-43A0-0BE1-C84512125375}"/>
                </a:ext>
              </a:extLst>
            </p:cNvPr>
            <p:cNvSpPr>
              <a:spLocks/>
            </p:cNvSpPr>
            <p:nvPr/>
          </p:nvSpPr>
          <p:spPr>
            <a:xfrm>
              <a:off x="1904812" y="3383280"/>
              <a:ext cx="509932" cy="1366731"/>
            </a:xfrm>
            <a:prstGeom prst="cube">
              <a:avLst>
                <a:gd name="adj" fmla="val 85100"/>
              </a:avLst>
            </a:prstGeom>
            <a:solidFill>
              <a:srgbClr val="A6DFF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49" name="Arrow: Right 48">
              <a:extLst>
                <a:ext uri="{FF2B5EF4-FFF2-40B4-BE49-F238E27FC236}">
                  <a16:creationId xmlns:a16="http://schemas.microsoft.com/office/drawing/2014/main" id="{B4CE6B4B-E211-862A-749D-1A92F25CD5C4}"/>
                </a:ext>
              </a:extLst>
            </p:cNvPr>
            <p:cNvSpPr>
              <a:spLocks/>
            </p:cNvSpPr>
            <p:nvPr/>
          </p:nvSpPr>
          <p:spPr>
            <a:xfrm>
              <a:off x="2200133" y="4024818"/>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0" name="Cube 49">
              <a:extLst>
                <a:ext uri="{FF2B5EF4-FFF2-40B4-BE49-F238E27FC236}">
                  <a16:creationId xmlns:a16="http://schemas.microsoft.com/office/drawing/2014/main" id="{3A0F9F16-2E4D-8709-6373-D24AACDB51C8}"/>
                </a:ext>
              </a:extLst>
            </p:cNvPr>
            <p:cNvSpPr>
              <a:spLocks/>
            </p:cNvSpPr>
            <p:nvPr/>
          </p:nvSpPr>
          <p:spPr>
            <a:xfrm>
              <a:off x="2552302" y="3717104"/>
              <a:ext cx="258365" cy="683366"/>
            </a:xfrm>
            <a:prstGeom prst="cube">
              <a:avLst>
                <a:gd name="adj" fmla="val 70846"/>
              </a:avLst>
            </a:prstGeom>
            <a:solidFill>
              <a:srgbClr val="A6DFF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1" name="Cube 50">
              <a:extLst>
                <a:ext uri="{FF2B5EF4-FFF2-40B4-BE49-F238E27FC236}">
                  <a16:creationId xmlns:a16="http://schemas.microsoft.com/office/drawing/2014/main" id="{B148012E-D73E-000A-E182-7E55419B35B0}"/>
                </a:ext>
              </a:extLst>
            </p:cNvPr>
            <p:cNvSpPr>
              <a:spLocks/>
            </p:cNvSpPr>
            <p:nvPr/>
          </p:nvSpPr>
          <p:spPr>
            <a:xfrm>
              <a:off x="2669586" y="3717104"/>
              <a:ext cx="258365" cy="683366"/>
            </a:xfrm>
            <a:prstGeom prst="cube">
              <a:avLst>
                <a:gd name="adj" fmla="val 70846"/>
              </a:avLst>
            </a:prstGeom>
            <a:solidFill>
              <a:srgbClr val="A6DFF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sp>
          <p:nvSpPr>
            <p:cNvPr id="52" name="Arrow: Right 51">
              <a:extLst>
                <a:ext uri="{FF2B5EF4-FFF2-40B4-BE49-F238E27FC236}">
                  <a16:creationId xmlns:a16="http://schemas.microsoft.com/office/drawing/2014/main" id="{9C59986D-DE8F-14E5-3AF1-5CFE90CAD78C}"/>
                </a:ext>
              </a:extLst>
            </p:cNvPr>
            <p:cNvSpPr>
              <a:spLocks/>
            </p:cNvSpPr>
            <p:nvPr/>
          </p:nvSpPr>
          <p:spPr>
            <a:xfrm>
              <a:off x="2839692" y="4031222"/>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3" name="Cube 52">
              <a:extLst>
                <a:ext uri="{FF2B5EF4-FFF2-40B4-BE49-F238E27FC236}">
                  <a16:creationId xmlns:a16="http://schemas.microsoft.com/office/drawing/2014/main" id="{DA3974BE-75AF-3806-7C52-91EA91320183}"/>
                </a:ext>
              </a:extLst>
            </p:cNvPr>
            <p:cNvSpPr>
              <a:spLocks/>
            </p:cNvSpPr>
            <p:nvPr/>
          </p:nvSpPr>
          <p:spPr>
            <a:xfrm>
              <a:off x="3189967" y="3717104"/>
              <a:ext cx="258365" cy="683366"/>
            </a:xfrm>
            <a:prstGeom prst="cube">
              <a:avLst>
                <a:gd name="adj" fmla="val 70846"/>
              </a:avLst>
            </a:prstGeom>
            <a:solidFill>
              <a:srgbClr val="A6DFF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4" name="Cube 53">
              <a:extLst>
                <a:ext uri="{FF2B5EF4-FFF2-40B4-BE49-F238E27FC236}">
                  <a16:creationId xmlns:a16="http://schemas.microsoft.com/office/drawing/2014/main" id="{B3DFA4B7-382D-F266-D56D-9AC491C59558}"/>
                </a:ext>
              </a:extLst>
            </p:cNvPr>
            <p:cNvSpPr>
              <a:spLocks/>
            </p:cNvSpPr>
            <p:nvPr/>
          </p:nvSpPr>
          <p:spPr>
            <a:xfrm>
              <a:off x="3307251" y="3717104"/>
              <a:ext cx="258365" cy="683366"/>
            </a:xfrm>
            <a:prstGeom prst="cube">
              <a:avLst>
                <a:gd name="adj" fmla="val 70846"/>
              </a:avLst>
            </a:prstGeom>
            <a:solidFill>
              <a:srgbClr val="A6DFF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5" name="Cube 54">
              <a:extLst>
                <a:ext uri="{FF2B5EF4-FFF2-40B4-BE49-F238E27FC236}">
                  <a16:creationId xmlns:a16="http://schemas.microsoft.com/office/drawing/2014/main" id="{925D7766-507E-6906-2DF3-225B1A5F4B26}"/>
                </a:ext>
              </a:extLst>
            </p:cNvPr>
            <p:cNvSpPr>
              <a:spLocks/>
            </p:cNvSpPr>
            <p:nvPr/>
          </p:nvSpPr>
          <p:spPr>
            <a:xfrm>
              <a:off x="3424536" y="3717104"/>
              <a:ext cx="258365" cy="683366"/>
            </a:xfrm>
            <a:prstGeom prst="cube">
              <a:avLst>
                <a:gd name="adj" fmla="val 70846"/>
              </a:avLst>
            </a:prstGeom>
            <a:solidFill>
              <a:srgbClr val="A6DFF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6" name="Arrow: Right 55">
              <a:extLst>
                <a:ext uri="{FF2B5EF4-FFF2-40B4-BE49-F238E27FC236}">
                  <a16:creationId xmlns:a16="http://schemas.microsoft.com/office/drawing/2014/main" id="{9BEB6300-A823-E381-5102-20684FBBECED}"/>
                </a:ext>
              </a:extLst>
            </p:cNvPr>
            <p:cNvSpPr>
              <a:spLocks/>
            </p:cNvSpPr>
            <p:nvPr/>
          </p:nvSpPr>
          <p:spPr>
            <a:xfrm>
              <a:off x="3597987" y="4033187"/>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7" name="Cube 56">
              <a:extLst>
                <a:ext uri="{FF2B5EF4-FFF2-40B4-BE49-F238E27FC236}">
                  <a16:creationId xmlns:a16="http://schemas.microsoft.com/office/drawing/2014/main" id="{6FA7B755-0531-93FF-44DF-D0BC1B083790}"/>
                </a:ext>
              </a:extLst>
            </p:cNvPr>
            <p:cNvSpPr>
              <a:spLocks/>
            </p:cNvSpPr>
            <p:nvPr/>
          </p:nvSpPr>
          <p:spPr>
            <a:xfrm>
              <a:off x="3955820" y="3902208"/>
              <a:ext cx="129183" cy="341683"/>
            </a:xfrm>
            <a:prstGeom prst="cube">
              <a:avLst>
                <a:gd name="adj" fmla="val 41241"/>
              </a:avLst>
            </a:prstGeom>
            <a:solidFill>
              <a:srgbClr val="F6D88F"/>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8" name="Cube 57">
              <a:extLst>
                <a:ext uri="{FF2B5EF4-FFF2-40B4-BE49-F238E27FC236}">
                  <a16:creationId xmlns:a16="http://schemas.microsoft.com/office/drawing/2014/main" id="{7B2C691E-46D9-7462-B49F-4CF6055403C8}"/>
                </a:ext>
              </a:extLst>
            </p:cNvPr>
            <p:cNvSpPr>
              <a:spLocks/>
            </p:cNvSpPr>
            <p:nvPr/>
          </p:nvSpPr>
          <p:spPr>
            <a:xfrm>
              <a:off x="4065740" y="3902208"/>
              <a:ext cx="129183" cy="341683"/>
            </a:xfrm>
            <a:prstGeom prst="cube">
              <a:avLst>
                <a:gd name="adj" fmla="val 41241"/>
              </a:avLst>
            </a:prstGeom>
            <a:solidFill>
              <a:srgbClr val="F6D88F"/>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59" name="Cube 58">
              <a:extLst>
                <a:ext uri="{FF2B5EF4-FFF2-40B4-BE49-F238E27FC236}">
                  <a16:creationId xmlns:a16="http://schemas.microsoft.com/office/drawing/2014/main" id="{31367668-4D41-CA94-3213-5A2EC8AAF9EF}"/>
                </a:ext>
              </a:extLst>
            </p:cNvPr>
            <p:cNvSpPr>
              <a:spLocks/>
            </p:cNvSpPr>
            <p:nvPr/>
          </p:nvSpPr>
          <p:spPr>
            <a:xfrm>
              <a:off x="4175660" y="3898279"/>
              <a:ext cx="129183" cy="341683"/>
            </a:xfrm>
            <a:prstGeom prst="cube">
              <a:avLst>
                <a:gd name="adj" fmla="val 41241"/>
              </a:avLst>
            </a:prstGeom>
            <a:solidFill>
              <a:srgbClr val="F6D88F"/>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0" name="Arrow: Right 59">
              <a:extLst>
                <a:ext uri="{FF2B5EF4-FFF2-40B4-BE49-F238E27FC236}">
                  <a16:creationId xmlns:a16="http://schemas.microsoft.com/office/drawing/2014/main" id="{DB7EB9A2-0EEE-6ABE-B5CD-46594E339E36}"/>
                </a:ext>
              </a:extLst>
            </p:cNvPr>
            <p:cNvSpPr>
              <a:spLocks/>
            </p:cNvSpPr>
            <p:nvPr/>
          </p:nvSpPr>
          <p:spPr>
            <a:xfrm>
              <a:off x="4279161" y="4031222"/>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1" name="Cube 60">
              <a:extLst>
                <a:ext uri="{FF2B5EF4-FFF2-40B4-BE49-F238E27FC236}">
                  <a16:creationId xmlns:a16="http://schemas.microsoft.com/office/drawing/2014/main" id="{1A5542FA-887B-DBE1-FA27-E0647144E1FB}"/>
                </a:ext>
              </a:extLst>
            </p:cNvPr>
            <p:cNvSpPr>
              <a:spLocks/>
            </p:cNvSpPr>
            <p:nvPr/>
          </p:nvSpPr>
          <p:spPr>
            <a:xfrm>
              <a:off x="4634528" y="3902208"/>
              <a:ext cx="129183" cy="341683"/>
            </a:xfrm>
            <a:prstGeom prst="cube">
              <a:avLst>
                <a:gd name="adj" fmla="val 41241"/>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2" name="Cube 61">
              <a:extLst>
                <a:ext uri="{FF2B5EF4-FFF2-40B4-BE49-F238E27FC236}">
                  <a16:creationId xmlns:a16="http://schemas.microsoft.com/office/drawing/2014/main" id="{E976713F-7620-CFFC-10D2-E24F50228EE4}"/>
                </a:ext>
              </a:extLst>
            </p:cNvPr>
            <p:cNvSpPr>
              <a:spLocks/>
            </p:cNvSpPr>
            <p:nvPr/>
          </p:nvSpPr>
          <p:spPr>
            <a:xfrm>
              <a:off x="4744448" y="3902208"/>
              <a:ext cx="129183" cy="341683"/>
            </a:xfrm>
            <a:prstGeom prst="cube">
              <a:avLst>
                <a:gd name="adj" fmla="val 41241"/>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3" name="Cube 62">
              <a:extLst>
                <a:ext uri="{FF2B5EF4-FFF2-40B4-BE49-F238E27FC236}">
                  <a16:creationId xmlns:a16="http://schemas.microsoft.com/office/drawing/2014/main" id="{0EE36E2A-52EA-EBD8-8489-7253CDD2F73D}"/>
                </a:ext>
              </a:extLst>
            </p:cNvPr>
            <p:cNvSpPr>
              <a:spLocks/>
            </p:cNvSpPr>
            <p:nvPr/>
          </p:nvSpPr>
          <p:spPr>
            <a:xfrm>
              <a:off x="4854368" y="3898279"/>
              <a:ext cx="129183" cy="341683"/>
            </a:xfrm>
            <a:prstGeom prst="cube">
              <a:avLst>
                <a:gd name="adj" fmla="val 41241"/>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4" name="Arrow: Right 63">
              <a:extLst>
                <a:ext uri="{FF2B5EF4-FFF2-40B4-BE49-F238E27FC236}">
                  <a16:creationId xmlns:a16="http://schemas.microsoft.com/office/drawing/2014/main" id="{4D3551EB-3496-81D9-4FDF-9C733B14D15E}"/>
                </a:ext>
              </a:extLst>
            </p:cNvPr>
            <p:cNvSpPr>
              <a:spLocks/>
            </p:cNvSpPr>
            <p:nvPr/>
          </p:nvSpPr>
          <p:spPr>
            <a:xfrm>
              <a:off x="4953652" y="4030154"/>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5" name="Cube 64">
              <a:extLst>
                <a:ext uri="{FF2B5EF4-FFF2-40B4-BE49-F238E27FC236}">
                  <a16:creationId xmlns:a16="http://schemas.microsoft.com/office/drawing/2014/main" id="{1DFDD97D-8E38-0349-2ACD-9A4FBAB1A20F}"/>
                </a:ext>
              </a:extLst>
            </p:cNvPr>
            <p:cNvSpPr>
              <a:spLocks/>
            </p:cNvSpPr>
            <p:nvPr/>
          </p:nvSpPr>
          <p:spPr>
            <a:xfrm>
              <a:off x="5311839" y="3717104"/>
              <a:ext cx="258365" cy="683366"/>
            </a:xfrm>
            <a:prstGeom prst="cube">
              <a:avLst>
                <a:gd name="adj" fmla="val 70846"/>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6" name="Cube 65">
              <a:extLst>
                <a:ext uri="{FF2B5EF4-FFF2-40B4-BE49-F238E27FC236}">
                  <a16:creationId xmlns:a16="http://schemas.microsoft.com/office/drawing/2014/main" id="{D4CC7364-9B30-9140-CE99-5DF36BCA81CB}"/>
                </a:ext>
              </a:extLst>
            </p:cNvPr>
            <p:cNvSpPr>
              <a:spLocks/>
            </p:cNvSpPr>
            <p:nvPr/>
          </p:nvSpPr>
          <p:spPr>
            <a:xfrm>
              <a:off x="5429123" y="3717104"/>
              <a:ext cx="258365" cy="683366"/>
            </a:xfrm>
            <a:prstGeom prst="cube">
              <a:avLst>
                <a:gd name="adj" fmla="val 70846"/>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7" name="Cube 66">
              <a:extLst>
                <a:ext uri="{FF2B5EF4-FFF2-40B4-BE49-F238E27FC236}">
                  <a16:creationId xmlns:a16="http://schemas.microsoft.com/office/drawing/2014/main" id="{E70BB0DA-DCA4-2631-ADF0-37C9259405C3}"/>
                </a:ext>
              </a:extLst>
            </p:cNvPr>
            <p:cNvSpPr>
              <a:spLocks/>
            </p:cNvSpPr>
            <p:nvPr/>
          </p:nvSpPr>
          <p:spPr>
            <a:xfrm>
              <a:off x="5546408" y="3717104"/>
              <a:ext cx="258365" cy="683366"/>
            </a:xfrm>
            <a:prstGeom prst="cube">
              <a:avLst>
                <a:gd name="adj" fmla="val 70846"/>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8" name="Arrow: Right 67">
              <a:extLst>
                <a:ext uri="{FF2B5EF4-FFF2-40B4-BE49-F238E27FC236}">
                  <a16:creationId xmlns:a16="http://schemas.microsoft.com/office/drawing/2014/main" id="{AD2D5B66-9245-2F63-A497-F2F664AF4E20}"/>
                </a:ext>
              </a:extLst>
            </p:cNvPr>
            <p:cNvSpPr>
              <a:spLocks/>
            </p:cNvSpPr>
            <p:nvPr/>
          </p:nvSpPr>
          <p:spPr>
            <a:xfrm>
              <a:off x="5719859" y="4033187"/>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69" name="Cube 68">
              <a:extLst>
                <a:ext uri="{FF2B5EF4-FFF2-40B4-BE49-F238E27FC236}">
                  <a16:creationId xmlns:a16="http://schemas.microsoft.com/office/drawing/2014/main" id="{206AC854-EA4B-1B3D-D4C3-C390774C30DF}"/>
                </a:ext>
              </a:extLst>
            </p:cNvPr>
            <p:cNvSpPr>
              <a:spLocks/>
            </p:cNvSpPr>
            <p:nvPr/>
          </p:nvSpPr>
          <p:spPr>
            <a:xfrm>
              <a:off x="6077735" y="3717104"/>
              <a:ext cx="258365" cy="683366"/>
            </a:xfrm>
            <a:prstGeom prst="cube">
              <a:avLst>
                <a:gd name="adj" fmla="val 70846"/>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70" name="Cube 69">
              <a:extLst>
                <a:ext uri="{FF2B5EF4-FFF2-40B4-BE49-F238E27FC236}">
                  <a16:creationId xmlns:a16="http://schemas.microsoft.com/office/drawing/2014/main" id="{59E04B55-19E3-6DFE-DB6C-A2BEC0842596}"/>
                </a:ext>
              </a:extLst>
            </p:cNvPr>
            <p:cNvSpPr>
              <a:spLocks/>
            </p:cNvSpPr>
            <p:nvPr/>
          </p:nvSpPr>
          <p:spPr>
            <a:xfrm>
              <a:off x="6195019" y="3717104"/>
              <a:ext cx="258365" cy="683366"/>
            </a:xfrm>
            <a:prstGeom prst="cube">
              <a:avLst>
                <a:gd name="adj" fmla="val 70846"/>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sp>
          <p:nvSpPr>
            <p:cNvPr id="71" name="Arrow: Right 70">
              <a:extLst>
                <a:ext uri="{FF2B5EF4-FFF2-40B4-BE49-F238E27FC236}">
                  <a16:creationId xmlns:a16="http://schemas.microsoft.com/office/drawing/2014/main" id="{57297DF9-1F66-7DCF-0B17-1DD615339090}"/>
                </a:ext>
              </a:extLst>
            </p:cNvPr>
            <p:cNvSpPr>
              <a:spLocks/>
            </p:cNvSpPr>
            <p:nvPr/>
          </p:nvSpPr>
          <p:spPr>
            <a:xfrm>
              <a:off x="6365125" y="4031222"/>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72" name="Cube 71">
              <a:extLst>
                <a:ext uri="{FF2B5EF4-FFF2-40B4-BE49-F238E27FC236}">
                  <a16:creationId xmlns:a16="http://schemas.microsoft.com/office/drawing/2014/main" id="{4832C9F9-9595-9FCA-7615-332E6210CBA3}"/>
                </a:ext>
              </a:extLst>
            </p:cNvPr>
            <p:cNvSpPr>
              <a:spLocks/>
            </p:cNvSpPr>
            <p:nvPr/>
          </p:nvSpPr>
          <p:spPr>
            <a:xfrm>
              <a:off x="6722959" y="3386651"/>
              <a:ext cx="509932" cy="1366731"/>
            </a:xfrm>
            <a:prstGeom prst="cube">
              <a:avLst>
                <a:gd name="adj" fmla="val 85100"/>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73" name="Cube 72">
              <a:extLst>
                <a:ext uri="{FF2B5EF4-FFF2-40B4-BE49-F238E27FC236}">
                  <a16:creationId xmlns:a16="http://schemas.microsoft.com/office/drawing/2014/main" id="{D1295CB5-6763-4FBB-FCD7-E6431F8A26C7}"/>
                </a:ext>
              </a:extLst>
            </p:cNvPr>
            <p:cNvSpPr>
              <a:spLocks/>
            </p:cNvSpPr>
            <p:nvPr/>
          </p:nvSpPr>
          <p:spPr>
            <a:xfrm>
              <a:off x="6836277" y="3386651"/>
              <a:ext cx="509932" cy="1366731"/>
            </a:xfrm>
            <a:prstGeom prst="cube">
              <a:avLst>
                <a:gd name="adj" fmla="val 85100"/>
              </a:avLst>
            </a:prstGeom>
            <a:solidFill>
              <a:srgbClr val="D08A97"/>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74" name="Arrow: Right 73">
              <a:extLst>
                <a:ext uri="{FF2B5EF4-FFF2-40B4-BE49-F238E27FC236}">
                  <a16:creationId xmlns:a16="http://schemas.microsoft.com/office/drawing/2014/main" id="{AE83429C-87A1-0281-E25F-27B780CEC446}"/>
                </a:ext>
              </a:extLst>
            </p:cNvPr>
            <p:cNvSpPr>
              <a:spLocks/>
            </p:cNvSpPr>
            <p:nvPr/>
          </p:nvSpPr>
          <p:spPr>
            <a:xfrm>
              <a:off x="7131598" y="4028189"/>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75" name="Cube 74">
              <a:extLst>
                <a:ext uri="{FF2B5EF4-FFF2-40B4-BE49-F238E27FC236}">
                  <a16:creationId xmlns:a16="http://schemas.microsoft.com/office/drawing/2014/main" id="{4C7988A7-8609-23B2-87CB-9AAF38DA8F60}"/>
                </a:ext>
              </a:extLst>
            </p:cNvPr>
            <p:cNvSpPr>
              <a:spLocks/>
            </p:cNvSpPr>
            <p:nvPr/>
          </p:nvSpPr>
          <p:spPr>
            <a:xfrm>
              <a:off x="7491069" y="3388149"/>
              <a:ext cx="509931" cy="1366731"/>
            </a:xfrm>
            <a:prstGeom prst="cube">
              <a:avLst>
                <a:gd name="adj" fmla="val 85100"/>
              </a:avLst>
            </a:prstGeom>
            <a:solidFill>
              <a:srgbClr val="BBD598"/>
            </a:solidFill>
            <a:ln>
              <a:solidFill>
                <a:schemeClr val="tx1">
                  <a:lumMod val="75000"/>
                  <a:lumOff val="2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grpSp>
        <p:nvGrpSpPr>
          <p:cNvPr id="8" name="Group 7">
            <a:extLst>
              <a:ext uri="{FF2B5EF4-FFF2-40B4-BE49-F238E27FC236}">
                <a16:creationId xmlns:a16="http://schemas.microsoft.com/office/drawing/2014/main" id="{3C5E3062-A22A-DD38-EF2A-F7428A08D608}"/>
              </a:ext>
            </a:extLst>
          </p:cNvPr>
          <p:cNvGrpSpPr>
            <a:grpSpLocks/>
          </p:cNvGrpSpPr>
          <p:nvPr/>
        </p:nvGrpSpPr>
        <p:grpSpPr>
          <a:xfrm>
            <a:off x="2438638" y="2046525"/>
            <a:ext cx="7543798" cy="1508760"/>
            <a:chOff x="1143000" y="1249674"/>
            <a:chExt cx="6858000" cy="1371600"/>
          </a:xfrm>
        </p:grpSpPr>
        <p:sp>
          <p:nvSpPr>
            <p:cNvPr id="11" name="Cube 10">
              <a:extLst>
                <a:ext uri="{FF2B5EF4-FFF2-40B4-BE49-F238E27FC236}">
                  <a16:creationId xmlns:a16="http://schemas.microsoft.com/office/drawing/2014/main" id="{60B1C1E5-60DE-A2D6-4600-BFED8EAEC1E0}"/>
                </a:ext>
              </a:extLst>
            </p:cNvPr>
            <p:cNvSpPr>
              <a:spLocks/>
            </p:cNvSpPr>
            <p:nvPr/>
          </p:nvSpPr>
          <p:spPr>
            <a:xfrm>
              <a:off x="1143000" y="1249674"/>
              <a:ext cx="509932" cy="1366731"/>
            </a:xfrm>
            <a:prstGeom prst="cube">
              <a:avLst>
                <a:gd name="adj" fmla="val 85100"/>
              </a:avLst>
            </a:prstGeom>
            <a:solidFill>
              <a:srgbClr val="80B9DE"/>
            </a:solidFill>
            <a:ln>
              <a:solidFill>
                <a:schemeClr val="tx1">
                  <a:lumMod val="75000"/>
                  <a:lumOff val="2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12" name="Arrow: Right 11">
              <a:extLst>
                <a:ext uri="{FF2B5EF4-FFF2-40B4-BE49-F238E27FC236}">
                  <a16:creationId xmlns:a16="http://schemas.microsoft.com/office/drawing/2014/main" id="{227E4409-FAE9-5A22-0F4C-B4CAA2BF2FC3}"/>
                </a:ext>
              </a:extLst>
            </p:cNvPr>
            <p:cNvSpPr>
              <a:spLocks/>
            </p:cNvSpPr>
            <p:nvPr/>
          </p:nvSpPr>
          <p:spPr>
            <a:xfrm>
              <a:off x="1435330" y="1891212"/>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13" name="Cube 12">
              <a:extLst>
                <a:ext uri="{FF2B5EF4-FFF2-40B4-BE49-F238E27FC236}">
                  <a16:creationId xmlns:a16="http://schemas.microsoft.com/office/drawing/2014/main" id="{5959151E-EF20-7841-753A-1A286859AC25}"/>
                </a:ext>
              </a:extLst>
            </p:cNvPr>
            <p:cNvSpPr>
              <a:spLocks/>
            </p:cNvSpPr>
            <p:nvPr/>
          </p:nvSpPr>
          <p:spPr>
            <a:xfrm>
              <a:off x="1791494" y="1249674"/>
              <a:ext cx="509932" cy="1366731"/>
            </a:xfrm>
            <a:prstGeom prst="cube">
              <a:avLst>
                <a:gd name="adj" fmla="val 85100"/>
              </a:avLst>
            </a:prstGeom>
            <a:solidFill>
              <a:srgbClr val="ECA98C"/>
            </a:solidFill>
            <a:ln>
              <a:solidFill>
                <a:schemeClr val="tx1">
                  <a:lumMod val="75000"/>
                  <a:lumOff val="2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14" name="Cube 13">
              <a:extLst>
                <a:ext uri="{FF2B5EF4-FFF2-40B4-BE49-F238E27FC236}">
                  <a16:creationId xmlns:a16="http://schemas.microsoft.com/office/drawing/2014/main" id="{5B8FDDD0-7B32-07AD-E089-81A03B1FDFC2}"/>
                </a:ext>
              </a:extLst>
            </p:cNvPr>
            <p:cNvSpPr>
              <a:spLocks/>
            </p:cNvSpPr>
            <p:nvPr/>
          </p:nvSpPr>
          <p:spPr>
            <a:xfrm>
              <a:off x="1904812" y="1249674"/>
              <a:ext cx="509932" cy="1366731"/>
            </a:xfrm>
            <a:prstGeom prst="cube">
              <a:avLst>
                <a:gd name="adj" fmla="val 85100"/>
              </a:avLst>
            </a:prstGeom>
            <a:solidFill>
              <a:srgbClr val="ECA98C"/>
            </a:solidFill>
            <a:ln>
              <a:solidFill>
                <a:schemeClr val="tx1">
                  <a:lumMod val="75000"/>
                  <a:lumOff val="2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sp>
          <p:nvSpPr>
            <p:cNvPr id="15" name="Arrow: Right 14">
              <a:extLst>
                <a:ext uri="{FF2B5EF4-FFF2-40B4-BE49-F238E27FC236}">
                  <a16:creationId xmlns:a16="http://schemas.microsoft.com/office/drawing/2014/main" id="{C6F0E32A-52E2-14D1-F9D4-89D223ACE256}"/>
                </a:ext>
              </a:extLst>
            </p:cNvPr>
            <p:cNvSpPr>
              <a:spLocks/>
            </p:cNvSpPr>
            <p:nvPr/>
          </p:nvSpPr>
          <p:spPr>
            <a:xfrm>
              <a:off x="2200133" y="1891212"/>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16" name="Cube 15">
              <a:extLst>
                <a:ext uri="{FF2B5EF4-FFF2-40B4-BE49-F238E27FC236}">
                  <a16:creationId xmlns:a16="http://schemas.microsoft.com/office/drawing/2014/main" id="{4E846A14-1DFC-0777-0866-D3CF7633EDEF}"/>
                </a:ext>
              </a:extLst>
            </p:cNvPr>
            <p:cNvSpPr>
              <a:spLocks/>
            </p:cNvSpPr>
            <p:nvPr/>
          </p:nvSpPr>
          <p:spPr>
            <a:xfrm>
              <a:off x="2552302" y="1583498"/>
              <a:ext cx="258365" cy="683366"/>
            </a:xfrm>
            <a:prstGeom prst="cube">
              <a:avLst>
                <a:gd name="adj" fmla="val 70846"/>
              </a:avLst>
            </a:prstGeom>
            <a:solidFill>
              <a:srgbClr val="ECA98C"/>
            </a:solidFill>
            <a:ln>
              <a:solidFill>
                <a:schemeClr val="tx1">
                  <a:lumMod val="75000"/>
                  <a:lumOff val="2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17" name="Cube 16">
              <a:extLst>
                <a:ext uri="{FF2B5EF4-FFF2-40B4-BE49-F238E27FC236}">
                  <a16:creationId xmlns:a16="http://schemas.microsoft.com/office/drawing/2014/main" id="{8780A53A-23A3-CF76-2B1A-564E4AADE349}"/>
                </a:ext>
              </a:extLst>
            </p:cNvPr>
            <p:cNvSpPr>
              <a:spLocks/>
            </p:cNvSpPr>
            <p:nvPr/>
          </p:nvSpPr>
          <p:spPr>
            <a:xfrm>
              <a:off x="2669586" y="1583498"/>
              <a:ext cx="258365" cy="683366"/>
            </a:xfrm>
            <a:prstGeom prst="cube">
              <a:avLst>
                <a:gd name="adj" fmla="val 70846"/>
              </a:avLst>
            </a:prstGeom>
            <a:solidFill>
              <a:srgbClr val="ECA98C"/>
            </a:solidFill>
            <a:ln>
              <a:solidFill>
                <a:schemeClr val="tx1">
                  <a:lumMod val="75000"/>
                  <a:lumOff val="2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sp>
          <p:nvSpPr>
            <p:cNvPr id="18" name="Arrow: Right 17">
              <a:extLst>
                <a:ext uri="{FF2B5EF4-FFF2-40B4-BE49-F238E27FC236}">
                  <a16:creationId xmlns:a16="http://schemas.microsoft.com/office/drawing/2014/main" id="{BAA0834E-AE05-FC7B-0851-C79FF12DFB5F}"/>
                </a:ext>
              </a:extLst>
            </p:cNvPr>
            <p:cNvSpPr>
              <a:spLocks/>
            </p:cNvSpPr>
            <p:nvPr/>
          </p:nvSpPr>
          <p:spPr>
            <a:xfrm>
              <a:off x="2839692" y="1897616"/>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19" name="Cube 18">
              <a:extLst>
                <a:ext uri="{FF2B5EF4-FFF2-40B4-BE49-F238E27FC236}">
                  <a16:creationId xmlns:a16="http://schemas.microsoft.com/office/drawing/2014/main" id="{12FEEE56-CB31-6702-899B-667EA19CB399}"/>
                </a:ext>
              </a:extLst>
            </p:cNvPr>
            <p:cNvSpPr>
              <a:spLocks/>
            </p:cNvSpPr>
            <p:nvPr/>
          </p:nvSpPr>
          <p:spPr>
            <a:xfrm>
              <a:off x="3189967" y="1583498"/>
              <a:ext cx="258365" cy="683366"/>
            </a:xfrm>
            <a:prstGeom prst="cube">
              <a:avLst>
                <a:gd name="adj" fmla="val 70846"/>
              </a:avLst>
            </a:prstGeom>
            <a:solidFill>
              <a:srgbClr val="ECA98C"/>
            </a:solidFill>
            <a:ln>
              <a:solidFill>
                <a:schemeClr val="tx1">
                  <a:lumMod val="75000"/>
                  <a:lumOff val="2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0" name="Cube 19">
              <a:extLst>
                <a:ext uri="{FF2B5EF4-FFF2-40B4-BE49-F238E27FC236}">
                  <a16:creationId xmlns:a16="http://schemas.microsoft.com/office/drawing/2014/main" id="{174CE88A-564E-C8C7-FEE9-643B7CC24FBE}"/>
                </a:ext>
              </a:extLst>
            </p:cNvPr>
            <p:cNvSpPr>
              <a:spLocks/>
            </p:cNvSpPr>
            <p:nvPr/>
          </p:nvSpPr>
          <p:spPr>
            <a:xfrm>
              <a:off x="3307251" y="1583498"/>
              <a:ext cx="258365" cy="683366"/>
            </a:xfrm>
            <a:prstGeom prst="cube">
              <a:avLst>
                <a:gd name="adj" fmla="val 70846"/>
              </a:avLst>
            </a:prstGeom>
            <a:solidFill>
              <a:srgbClr val="ECA98C"/>
            </a:solidFill>
            <a:ln>
              <a:solidFill>
                <a:schemeClr val="tx1">
                  <a:lumMod val="75000"/>
                  <a:lumOff val="2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1" name="Cube 20">
              <a:extLst>
                <a:ext uri="{FF2B5EF4-FFF2-40B4-BE49-F238E27FC236}">
                  <a16:creationId xmlns:a16="http://schemas.microsoft.com/office/drawing/2014/main" id="{5D43D1C1-C6F3-497B-C449-F68D78C59CD1}"/>
                </a:ext>
              </a:extLst>
            </p:cNvPr>
            <p:cNvSpPr>
              <a:spLocks/>
            </p:cNvSpPr>
            <p:nvPr/>
          </p:nvSpPr>
          <p:spPr>
            <a:xfrm>
              <a:off x="3424536" y="1583498"/>
              <a:ext cx="258365" cy="683366"/>
            </a:xfrm>
            <a:prstGeom prst="cube">
              <a:avLst>
                <a:gd name="adj" fmla="val 70846"/>
              </a:avLst>
            </a:prstGeom>
            <a:solidFill>
              <a:srgbClr val="ECA98C"/>
            </a:solidFill>
            <a:ln>
              <a:solidFill>
                <a:schemeClr val="tx1">
                  <a:lumMod val="75000"/>
                  <a:lumOff val="2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2" name="Arrow: Right 21">
              <a:extLst>
                <a:ext uri="{FF2B5EF4-FFF2-40B4-BE49-F238E27FC236}">
                  <a16:creationId xmlns:a16="http://schemas.microsoft.com/office/drawing/2014/main" id="{B1E8DE4B-AB5D-6392-44D7-497690AFDEED}"/>
                </a:ext>
              </a:extLst>
            </p:cNvPr>
            <p:cNvSpPr>
              <a:spLocks/>
            </p:cNvSpPr>
            <p:nvPr/>
          </p:nvSpPr>
          <p:spPr>
            <a:xfrm>
              <a:off x="3597987" y="1899581"/>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3" name="Cube 22">
              <a:extLst>
                <a:ext uri="{FF2B5EF4-FFF2-40B4-BE49-F238E27FC236}">
                  <a16:creationId xmlns:a16="http://schemas.microsoft.com/office/drawing/2014/main" id="{8F80620A-D94D-CA1B-2FBD-5925EC083A42}"/>
                </a:ext>
              </a:extLst>
            </p:cNvPr>
            <p:cNvSpPr>
              <a:spLocks/>
            </p:cNvSpPr>
            <p:nvPr/>
          </p:nvSpPr>
          <p:spPr>
            <a:xfrm>
              <a:off x="3955820" y="1768602"/>
              <a:ext cx="129183" cy="341683"/>
            </a:xfrm>
            <a:prstGeom prst="cube">
              <a:avLst>
                <a:gd name="adj" fmla="val 41241"/>
              </a:avLst>
            </a:prstGeom>
            <a:solidFill>
              <a:srgbClr val="F6D88F"/>
            </a:solidFill>
            <a:ln>
              <a:solidFill>
                <a:schemeClr val="tx1">
                  <a:lumMod val="75000"/>
                  <a:lumOff val="2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4" name="Cube 23">
              <a:extLst>
                <a:ext uri="{FF2B5EF4-FFF2-40B4-BE49-F238E27FC236}">
                  <a16:creationId xmlns:a16="http://schemas.microsoft.com/office/drawing/2014/main" id="{C27EC982-0047-965C-749C-9C56CA4CE409}"/>
                </a:ext>
              </a:extLst>
            </p:cNvPr>
            <p:cNvSpPr>
              <a:spLocks/>
            </p:cNvSpPr>
            <p:nvPr/>
          </p:nvSpPr>
          <p:spPr>
            <a:xfrm>
              <a:off x="4065740" y="1768602"/>
              <a:ext cx="129183" cy="341683"/>
            </a:xfrm>
            <a:prstGeom prst="cube">
              <a:avLst>
                <a:gd name="adj" fmla="val 41241"/>
              </a:avLst>
            </a:prstGeom>
            <a:solidFill>
              <a:srgbClr val="F6D88F"/>
            </a:solidFill>
            <a:ln>
              <a:solidFill>
                <a:schemeClr val="tx1">
                  <a:lumMod val="75000"/>
                  <a:lumOff val="2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5" name="Cube 24">
              <a:extLst>
                <a:ext uri="{FF2B5EF4-FFF2-40B4-BE49-F238E27FC236}">
                  <a16:creationId xmlns:a16="http://schemas.microsoft.com/office/drawing/2014/main" id="{9102F7A7-E6E5-9B4D-2ACF-0E90004E19AA}"/>
                </a:ext>
              </a:extLst>
            </p:cNvPr>
            <p:cNvSpPr>
              <a:spLocks/>
            </p:cNvSpPr>
            <p:nvPr/>
          </p:nvSpPr>
          <p:spPr>
            <a:xfrm>
              <a:off x="4175660" y="1764673"/>
              <a:ext cx="129183" cy="341683"/>
            </a:xfrm>
            <a:prstGeom prst="cube">
              <a:avLst>
                <a:gd name="adj" fmla="val 41241"/>
              </a:avLst>
            </a:prstGeom>
            <a:solidFill>
              <a:srgbClr val="F6D88F"/>
            </a:solidFill>
            <a:ln>
              <a:solidFill>
                <a:schemeClr val="tx1">
                  <a:lumMod val="75000"/>
                  <a:lumOff val="2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6" name="Arrow: Right 25">
              <a:extLst>
                <a:ext uri="{FF2B5EF4-FFF2-40B4-BE49-F238E27FC236}">
                  <a16:creationId xmlns:a16="http://schemas.microsoft.com/office/drawing/2014/main" id="{82AEB1DB-8CB0-1379-16D3-D353FB8B7280}"/>
                </a:ext>
              </a:extLst>
            </p:cNvPr>
            <p:cNvSpPr>
              <a:spLocks/>
            </p:cNvSpPr>
            <p:nvPr/>
          </p:nvSpPr>
          <p:spPr>
            <a:xfrm>
              <a:off x="4279161" y="1897616"/>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7" name="Cube 26">
              <a:extLst>
                <a:ext uri="{FF2B5EF4-FFF2-40B4-BE49-F238E27FC236}">
                  <a16:creationId xmlns:a16="http://schemas.microsoft.com/office/drawing/2014/main" id="{0975622B-97A9-745B-AF06-BFA48D161B1D}"/>
                </a:ext>
              </a:extLst>
            </p:cNvPr>
            <p:cNvSpPr>
              <a:spLocks/>
            </p:cNvSpPr>
            <p:nvPr/>
          </p:nvSpPr>
          <p:spPr>
            <a:xfrm>
              <a:off x="4634528" y="1768602"/>
              <a:ext cx="129183" cy="341683"/>
            </a:xfrm>
            <a:prstGeom prst="cube">
              <a:avLst>
                <a:gd name="adj" fmla="val 41241"/>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8" name="Cube 27">
              <a:extLst>
                <a:ext uri="{FF2B5EF4-FFF2-40B4-BE49-F238E27FC236}">
                  <a16:creationId xmlns:a16="http://schemas.microsoft.com/office/drawing/2014/main" id="{5948ED04-B843-A71C-5C62-14C959CD9DA3}"/>
                </a:ext>
              </a:extLst>
            </p:cNvPr>
            <p:cNvSpPr>
              <a:spLocks/>
            </p:cNvSpPr>
            <p:nvPr/>
          </p:nvSpPr>
          <p:spPr>
            <a:xfrm>
              <a:off x="4744448" y="1768602"/>
              <a:ext cx="129183" cy="341683"/>
            </a:xfrm>
            <a:prstGeom prst="cube">
              <a:avLst>
                <a:gd name="adj" fmla="val 41241"/>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29" name="Cube 28">
              <a:extLst>
                <a:ext uri="{FF2B5EF4-FFF2-40B4-BE49-F238E27FC236}">
                  <a16:creationId xmlns:a16="http://schemas.microsoft.com/office/drawing/2014/main" id="{1E02F00F-A3DE-AE68-CC1C-A48D7E2048F0}"/>
                </a:ext>
              </a:extLst>
            </p:cNvPr>
            <p:cNvSpPr>
              <a:spLocks/>
            </p:cNvSpPr>
            <p:nvPr/>
          </p:nvSpPr>
          <p:spPr>
            <a:xfrm>
              <a:off x="4854368" y="1764673"/>
              <a:ext cx="129183" cy="341683"/>
            </a:xfrm>
            <a:prstGeom prst="cube">
              <a:avLst>
                <a:gd name="adj" fmla="val 41241"/>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30" name="Arrow: Right 29">
              <a:extLst>
                <a:ext uri="{FF2B5EF4-FFF2-40B4-BE49-F238E27FC236}">
                  <a16:creationId xmlns:a16="http://schemas.microsoft.com/office/drawing/2014/main" id="{DCBB81C2-A2E1-0C07-70EE-68C7AD34486B}"/>
                </a:ext>
              </a:extLst>
            </p:cNvPr>
            <p:cNvSpPr>
              <a:spLocks/>
            </p:cNvSpPr>
            <p:nvPr/>
          </p:nvSpPr>
          <p:spPr>
            <a:xfrm>
              <a:off x="4953652" y="1896548"/>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31" name="Cube 30">
              <a:extLst>
                <a:ext uri="{FF2B5EF4-FFF2-40B4-BE49-F238E27FC236}">
                  <a16:creationId xmlns:a16="http://schemas.microsoft.com/office/drawing/2014/main" id="{5455610C-B30C-A254-872D-5B3E06D84C7F}"/>
                </a:ext>
              </a:extLst>
            </p:cNvPr>
            <p:cNvSpPr>
              <a:spLocks/>
            </p:cNvSpPr>
            <p:nvPr/>
          </p:nvSpPr>
          <p:spPr>
            <a:xfrm>
              <a:off x="5311839" y="1583498"/>
              <a:ext cx="258365" cy="683366"/>
            </a:xfrm>
            <a:prstGeom prst="cube">
              <a:avLst>
                <a:gd name="adj" fmla="val 70846"/>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32" name="Cube 31">
              <a:extLst>
                <a:ext uri="{FF2B5EF4-FFF2-40B4-BE49-F238E27FC236}">
                  <a16:creationId xmlns:a16="http://schemas.microsoft.com/office/drawing/2014/main" id="{680ED55A-60C2-A3EA-E8E2-F4025D107BA8}"/>
                </a:ext>
              </a:extLst>
            </p:cNvPr>
            <p:cNvSpPr>
              <a:spLocks/>
            </p:cNvSpPr>
            <p:nvPr/>
          </p:nvSpPr>
          <p:spPr>
            <a:xfrm>
              <a:off x="5429123" y="1583498"/>
              <a:ext cx="258365" cy="683366"/>
            </a:xfrm>
            <a:prstGeom prst="cube">
              <a:avLst>
                <a:gd name="adj" fmla="val 70846"/>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sp>
          <p:nvSpPr>
            <p:cNvPr id="33" name="Cube 32">
              <a:extLst>
                <a:ext uri="{FF2B5EF4-FFF2-40B4-BE49-F238E27FC236}">
                  <a16:creationId xmlns:a16="http://schemas.microsoft.com/office/drawing/2014/main" id="{5EB48FF9-64FF-DA97-8552-1F914089CB78}"/>
                </a:ext>
              </a:extLst>
            </p:cNvPr>
            <p:cNvSpPr>
              <a:spLocks/>
            </p:cNvSpPr>
            <p:nvPr/>
          </p:nvSpPr>
          <p:spPr>
            <a:xfrm>
              <a:off x="5546408" y="1583498"/>
              <a:ext cx="258365" cy="683366"/>
            </a:xfrm>
            <a:prstGeom prst="cube">
              <a:avLst>
                <a:gd name="adj" fmla="val 70846"/>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sp>
          <p:nvSpPr>
            <p:cNvPr id="34" name="Arrow: Right 33">
              <a:extLst>
                <a:ext uri="{FF2B5EF4-FFF2-40B4-BE49-F238E27FC236}">
                  <a16:creationId xmlns:a16="http://schemas.microsoft.com/office/drawing/2014/main" id="{36DD9F28-A408-D816-EE89-CF6084EC1593}"/>
                </a:ext>
              </a:extLst>
            </p:cNvPr>
            <p:cNvSpPr>
              <a:spLocks/>
            </p:cNvSpPr>
            <p:nvPr/>
          </p:nvSpPr>
          <p:spPr>
            <a:xfrm>
              <a:off x="5719859" y="1899581"/>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35" name="Cube 34">
              <a:extLst>
                <a:ext uri="{FF2B5EF4-FFF2-40B4-BE49-F238E27FC236}">
                  <a16:creationId xmlns:a16="http://schemas.microsoft.com/office/drawing/2014/main" id="{C045BF6D-C385-88B7-089F-3152824081E3}"/>
                </a:ext>
              </a:extLst>
            </p:cNvPr>
            <p:cNvSpPr>
              <a:spLocks/>
            </p:cNvSpPr>
            <p:nvPr/>
          </p:nvSpPr>
          <p:spPr>
            <a:xfrm>
              <a:off x="6077735" y="1583498"/>
              <a:ext cx="258365" cy="683366"/>
            </a:xfrm>
            <a:prstGeom prst="cube">
              <a:avLst>
                <a:gd name="adj" fmla="val 70846"/>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36" name="Cube 35">
              <a:extLst>
                <a:ext uri="{FF2B5EF4-FFF2-40B4-BE49-F238E27FC236}">
                  <a16:creationId xmlns:a16="http://schemas.microsoft.com/office/drawing/2014/main" id="{C5080966-E088-31FE-65F3-B097FEAB85EF}"/>
                </a:ext>
              </a:extLst>
            </p:cNvPr>
            <p:cNvSpPr>
              <a:spLocks/>
            </p:cNvSpPr>
            <p:nvPr/>
          </p:nvSpPr>
          <p:spPr>
            <a:xfrm>
              <a:off x="6195019" y="1583498"/>
              <a:ext cx="258365" cy="683366"/>
            </a:xfrm>
            <a:prstGeom prst="cube">
              <a:avLst>
                <a:gd name="adj" fmla="val 70846"/>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sp>
          <p:nvSpPr>
            <p:cNvPr id="37" name="Arrow: Right 36">
              <a:extLst>
                <a:ext uri="{FF2B5EF4-FFF2-40B4-BE49-F238E27FC236}">
                  <a16:creationId xmlns:a16="http://schemas.microsoft.com/office/drawing/2014/main" id="{BD20395B-7F43-5800-9A66-BAEFF3FAD9A4}"/>
                </a:ext>
              </a:extLst>
            </p:cNvPr>
            <p:cNvSpPr>
              <a:spLocks/>
            </p:cNvSpPr>
            <p:nvPr/>
          </p:nvSpPr>
          <p:spPr>
            <a:xfrm>
              <a:off x="6365125" y="1897616"/>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38" name="Cube 37">
              <a:extLst>
                <a:ext uri="{FF2B5EF4-FFF2-40B4-BE49-F238E27FC236}">
                  <a16:creationId xmlns:a16="http://schemas.microsoft.com/office/drawing/2014/main" id="{F832AE2A-D15D-6D1E-D019-4BABD8FC94EE}"/>
                </a:ext>
              </a:extLst>
            </p:cNvPr>
            <p:cNvSpPr>
              <a:spLocks/>
            </p:cNvSpPr>
            <p:nvPr/>
          </p:nvSpPr>
          <p:spPr>
            <a:xfrm>
              <a:off x="6722959" y="1253045"/>
              <a:ext cx="509932" cy="1366731"/>
            </a:xfrm>
            <a:prstGeom prst="cube">
              <a:avLst>
                <a:gd name="adj" fmla="val 85100"/>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39" name="Cube 38">
              <a:extLst>
                <a:ext uri="{FF2B5EF4-FFF2-40B4-BE49-F238E27FC236}">
                  <a16:creationId xmlns:a16="http://schemas.microsoft.com/office/drawing/2014/main" id="{0DACC447-353D-5B0D-7630-E5F6F5A67736}"/>
                </a:ext>
              </a:extLst>
            </p:cNvPr>
            <p:cNvSpPr>
              <a:spLocks/>
            </p:cNvSpPr>
            <p:nvPr/>
          </p:nvSpPr>
          <p:spPr>
            <a:xfrm>
              <a:off x="6836277" y="1253045"/>
              <a:ext cx="509932" cy="1366731"/>
            </a:xfrm>
            <a:prstGeom prst="cube">
              <a:avLst>
                <a:gd name="adj" fmla="val 85100"/>
              </a:avLst>
            </a:prstGeom>
            <a:solidFill>
              <a:srgbClr val="BF97C6"/>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40" name="Arrow: Right 39">
              <a:extLst>
                <a:ext uri="{FF2B5EF4-FFF2-40B4-BE49-F238E27FC236}">
                  <a16:creationId xmlns:a16="http://schemas.microsoft.com/office/drawing/2014/main" id="{786E6D52-FC6A-CE7C-7A03-325B1EF20E8D}"/>
                </a:ext>
              </a:extLst>
            </p:cNvPr>
            <p:cNvSpPr>
              <a:spLocks/>
            </p:cNvSpPr>
            <p:nvPr/>
          </p:nvSpPr>
          <p:spPr>
            <a:xfrm>
              <a:off x="7131598" y="1894583"/>
              <a:ext cx="357833" cy="79726"/>
            </a:xfrm>
            <a:prstGeom prst="rightArrow">
              <a:avLst/>
            </a:prstGeom>
            <a:solidFill>
              <a:schemeClr val="bg2">
                <a:lumMod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41" name="Cube 40">
              <a:extLst>
                <a:ext uri="{FF2B5EF4-FFF2-40B4-BE49-F238E27FC236}">
                  <a16:creationId xmlns:a16="http://schemas.microsoft.com/office/drawing/2014/main" id="{76EBB50F-AE70-454C-1B83-F11F41D02383}"/>
                </a:ext>
              </a:extLst>
            </p:cNvPr>
            <p:cNvSpPr>
              <a:spLocks/>
            </p:cNvSpPr>
            <p:nvPr/>
          </p:nvSpPr>
          <p:spPr>
            <a:xfrm>
              <a:off x="7491069" y="1254543"/>
              <a:ext cx="509931" cy="1366731"/>
            </a:xfrm>
            <a:prstGeom prst="cube">
              <a:avLst>
                <a:gd name="adj" fmla="val 85100"/>
              </a:avLst>
            </a:prstGeom>
            <a:ln>
              <a:solidFill>
                <a:schemeClr val="tx1">
                  <a:lumMod val="75000"/>
                  <a:lumOff val="2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sp>
        <p:nvSpPr>
          <p:cNvPr id="9" name="Arrow: Right 8">
            <a:extLst>
              <a:ext uri="{FF2B5EF4-FFF2-40B4-BE49-F238E27FC236}">
                <a16:creationId xmlns:a16="http://schemas.microsoft.com/office/drawing/2014/main" id="{F91BBF4A-52A9-32D9-053A-7D1DD5A35C64}"/>
              </a:ext>
            </a:extLst>
          </p:cNvPr>
          <p:cNvSpPr>
            <a:spLocks/>
          </p:cNvSpPr>
          <p:nvPr/>
        </p:nvSpPr>
        <p:spPr>
          <a:xfrm rot="5400000">
            <a:off x="4888728" y="3813837"/>
            <a:ext cx="1534296" cy="87700"/>
          </a:xfrm>
          <a:prstGeom prst="rightArrow">
            <a:avLst/>
          </a:prstGeom>
          <a:solidFill>
            <a:srgbClr val="6C636B"/>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10" name="Arrow: Right 9">
            <a:extLst>
              <a:ext uri="{FF2B5EF4-FFF2-40B4-BE49-F238E27FC236}">
                <a16:creationId xmlns:a16="http://schemas.microsoft.com/office/drawing/2014/main" id="{D7E4C4D3-9F40-DBC3-23FB-95B86D4E898C}"/>
              </a:ext>
            </a:extLst>
          </p:cNvPr>
          <p:cNvSpPr>
            <a:spLocks/>
          </p:cNvSpPr>
          <p:nvPr/>
        </p:nvSpPr>
        <p:spPr>
          <a:xfrm rot="16200000">
            <a:off x="5019613" y="3813836"/>
            <a:ext cx="1534296" cy="87701"/>
          </a:xfrm>
          <a:prstGeom prst="rightArrow">
            <a:avLst/>
          </a:prstGeom>
          <a:solidFill>
            <a:srgbClr val="E3821C"/>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76" name="TextBox 75">
            <a:extLst>
              <a:ext uri="{FF2B5EF4-FFF2-40B4-BE49-F238E27FC236}">
                <a16:creationId xmlns:a16="http://schemas.microsoft.com/office/drawing/2014/main" id="{35F67182-B3E4-2BE6-D6C7-44E98731B518}"/>
              </a:ext>
            </a:extLst>
          </p:cNvPr>
          <p:cNvSpPr txBox="1">
            <a:spLocks/>
          </p:cNvSpPr>
          <p:nvPr/>
        </p:nvSpPr>
        <p:spPr>
          <a:xfrm>
            <a:off x="2719100" y="1494887"/>
            <a:ext cx="2400790" cy="461665"/>
          </a:xfrm>
          <a:prstGeom prst="rect">
            <a:avLst/>
          </a:prstGeom>
          <a:noFill/>
        </p:spPr>
        <p:txBody>
          <a:bodyPr wrap="squar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encoder e</a:t>
            </a:r>
            <a:r>
              <a:rPr lang="en-US" sz="2400" b="1" baseline="-25000" dirty="0">
                <a:latin typeface="CMU Serif" panose="02000603000000000000" pitchFamily="2" charset="0"/>
                <a:ea typeface="CMU Serif" panose="02000603000000000000" pitchFamily="2" charset="0"/>
                <a:cs typeface="CMU Serif" panose="02000603000000000000" pitchFamily="2" charset="0"/>
              </a:rPr>
              <a:t>x</a:t>
            </a:r>
            <a:r>
              <a:rPr lang="en-US" sz="2400" dirty="0">
                <a:latin typeface="CMU Serif" panose="02000603000000000000" pitchFamily="2" charset="0"/>
                <a:ea typeface="CMU Serif" panose="02000603000000000000" pitchFamily="2" charset="0"/>
                <a:cs typeface="CMU Serif" panose="02000603000000000000" pitchFamily="2" charset="0"/>
              </a:rPr>
              <a:t>(</a:t>
            </a:r>
            <a:r>
              <a:rPr lang="en-US" sz="2400" b="1" dirty="0">
                <a:latin typeface="CMU Serif" panose="02000603000000000000" pitchFamily="2" charset="0"/>
                <a:ea typeface="CMU Serif" panose="02000603000000000000" pitchFamily="2" charset="0"/>
                <a:cs typeface="CMU Serif" panose="02000603000000000000" pitchFamily="2" charset="0"/>
              </a:rPr>
              <a:t>x</a:t>
            </a:r>
            <a:r>
              <a:rPr lang="en-US" sz="2400" dirty="0">
                <a:latin typeface="CMU Serif" panose="02000603000000000000" pitchFamily="2" charset="0"/>
                <a:ea typeface="CMU Serif" panose="02000603000000000000" pitchFamily="2" charset="0"/>
                <a:cs typeface="CMU Serif" panose="02000603000000000000" pitchFamily="2" charset="0"/>
              </a:rPr>
              <a:t>)</a:t>
            </a:r>
          </a:p>
        </p:txBody>
      </p:sp>
      <p:sp>
        <p:nvSpPr>
          <p:cNvPr id="77" name="TextBox 76">
            <a:extLst>
              <a:ext uri="{FF2B5EF4-FFF2-40B4-BE49-F238E27FC236}">
                <a16:creationId xmlns:a16="http://schemas.microsoft.com/office/drawing/2014/main" id="{B65A9165-BFC2-EEF1-E7FC-3BFEAF22893E}"/>
              </a:ext>
            </a:extLst>
          </p:cNvPr>
          <p:cNvSpPr txBox="1">
            <a:spLocks/>
          </p:cNvSpPr>
          <p:nvPr/>
        </p:nvSpPr>
        <p:spPr>
          <a:xfrm>
            <a:off x="2895515" y="5779218"/>
            <a:ext cx="2013693" cy="707886"/>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encoder e</a:t>
            </a:r>
            <a:r>
              <a:rPr lang="en-US" sz="2400" b="1" baseline="-25000" dirty="0">
                <a:latin typeface="CMU Serif" panose="02000603000000000000" pitchFamily="2" charset="0"/>
                <a:ea typeface="CMU Serif" panose="02000603000000000000" pitchFamily="2" charset="0"/>
                <a:cs typeface="CMU Serif" panose="02000603000000000000" pitchFamily="2" charset="0"/>
              </a:rPr>
              <a:t>b</a:t>
            </a:r>
            <a:r>
              <a:rPr lang="en-US" sz="2400" dirty="0">
                <a:latin typeface="CMU Serif" panose="02000603000000000000" pitchFamily="2" charset="0"/>
                <a:ea typeface="CMU Serif" panose="02000603000000000000" pitchFamily="2" charset="0"/>
                <a:cs typeface="CMU Serif" panose="02000603000000000000" pitchFamily="2" charset="0"/>
              </a:rPr>
              <a:t>(</a:t>
            </a:r>
            <a:r>
              <a:rPr lang="en-US" sz="2400" b="1" dirty="0">
                <a:latin typeface="CMU Serif" panose="02000603000000000000" pitchFamily="2" charset="0"/>
                <a:ea typeface="CMU Serif" panose="02000603000000000000" pitchFamily="2" charset="0"/>
                <a:cs typeface="CMU Serif" panose="02000603000000000000" pitchFamily="2" charset="0"/>
              </a:rPr>
              <a:t>b</a:t>
            </a:r>
            <a:r>
              <a:rPr lang="en-US" sz="2400" dirty="0">
                <a:latin typeface="CMU Serif" panose="02000603000000000000" pitchFamily="2" charset="0"/>
                <a:ea typeface="CMU Serif" panose="02000603000000000000" pitchFamily="2" charset="0"/>
                <a:cs typeface="CMU Serif" panose="02000603000000000000" pitchFamily="2" charset="0"/>
              </a:rPr>
              <a:t>)</a:t>
            </a:r>
          </a:p>
          <a:p>
            <a:pPr algn="ctr"/>
            <a:endParaRPr lang="en-US" sz="2400" baseline="-25000" dirty="0">
              <a:latin typeface="CMU Serif" panose="02000603000000000000" pitchFamily="2" charset="0"/>
              <a:ea typeface="CMU Serif" panose="02000603000000000000" pitchFamily="2" charset="0"/>
              <a:cs typeface="CMU Serif" panose="02000603000000000000" pitchFamily="2" charset="0"/>
            </a:endParaRPr>
          </a:p>
        </p:txBody>
      </p:sp>
      <p:sp>
        <p:nvSpPr>
          <p:cNvPr id="78" name="TextBox 77">
            <a:extLst>
              <a:ext uri="{FF2B5EF4-FFF2-40B4-BE49-F238E27FC236}">
                <a16:creationId xmlns:a16="http://schemas.microsoft.com/office/drawing/2014/main" id="{C3E0959B-6F78-096E-B967-7D3EBD0AB4A4}"/>
              </a:ext>
            </a:extLst>
          </p:cNvPr>
          <p:cNvSpPr txBox="1">
            <a:spLocks/>
          </p:cNvSpPr>
          <p:nvPr/>
        </p:nvSpPr>
        <p:spPr>
          <a:xfrm>
            <a:off x="7194381" y="1507262"/>
            <a:ext cx="2507593" cy="707886"/>
          </a:xfrm>
          <a:prstGeom prst="rect">
            <a:avLst/>
          </a:prstGeom>
          <a:noFill/>
        </p:spPr>
        <p:txBody>
          <a:bodyPr wrap="squar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decoder d</a:t>
            </a:r>
            <a:r>
              <a:rPr lang="en-US" sz="2400" b="1" baseline="-25000" dirty="0">
                <a:latin typeface="CMU Serif" panose="02000603000000000000" pitchFamily="2" charset="0"/>
                <a:ea typeface="CMU Serif" panose="02000603000000000000" pitchFamily="2" charset="0"/>
                <a:cs typeface="CMU Serif" panose="02000603000000000000" pitchFamily="2" charset="0"/>
              </a:rPr>
              <a:t>x</a:t>
            </a:r>
            <a:r>
              <a:rPr lang="en-US" sz="2400" dirty="0">
                <a:latin typeface="CMU Serif" panose="02000603000000000000" pitchFamily="2" charset="0"/>
                <a:ea typeface="CMU Serif" panose="02000603000000000000" pitchFamily="2" charset="0"/>
                <a:cs typeface="CMU Serif" panose="02000603000000000000" pitchFamily="2" charset="0"/>
              </a:rPr>
              <a:t>(</a:t>
            </a:r>
            <a:r>
              <a:rPr lang="en-US" sz="2400" b="1" dirty="0" err="1">
                <a:latin typeface="CMU Serif" panose="02000603000000000000" pitchFamily="2" charset="0"/>
                <a:ea typeface="CMU Serif" panose="02000603000000000000" pitchFamily="2" charset="0"/>
                <a:cs typeface="CMU Serif" panose="02000603000000000000" pitchFamily="2" charset="0"/>
              </a:rPr>
              <a:t>z</a:t>
            </a:r>
            <a:r>
              <a:rPr lang="en-US" sz="2400" b="1" baseline="-25000" dirty="0" err="1">
                <a:latin typeface="CMU Serif" panose="02000603000000000000" pitchFamily="2" charset="0"/>
                <a:ea typeface="CMU Serif" panose="02000603000000000000" pitchFamily="2" charset="0"/>
                <a:cs typeface="CMU Serif" panose="02000603000000000000" pitchFamily="2" charset="0"/>
              </a:rPr>
              <a:t>x</a:t>
            </a:r>
            <a:r>
              <a:rPr lang="en-US" sz="2400" dirty="0">
                <a:latin typeface="CMU Serif" panose="02000603000000000000" pitchFamily="2" charset="0"/>
                <a:ea typeface="CMU Serif" panose="02000603000000000000" pitchFamily="2" charset="0"/>
                <a:cs typeface="CMU Serif" panose="02000603000000000000" pitchFamily="2" charset="0"/>
              </a:rPr>
              <a:t>)</a:t>
            </a:r>
          </a:p>
          <a:p>
            <a:pPr algn="ctr"/>
            <a:endParaRPr lang="en-US" sz="2400" baseline="-25000" dirty="0">
              <a:latin typeface="CMU Serif" panose="02000603000000000000" pitchFamily="2" charset="0"/>
              <a:ea typeface="CMU Serif" panose="02000603000000000000" pitchFamily="2" charset="0"/>
              <a:cs typeface="CMU Serif" panose="02000603000000000000" pitchFamily="2" charset="0"/>
            </a:endParaRPr>
          </a:p>
        </p:txBody>
      </p:sp>
      <p:sp>
        <p:nvSpPr>
          <p:cNvPr id="79" name="TextBox 78">
            <a:extLst>
              <a:ext uri="{FF2B5EF4-FFF2-40B4-BE49-F238E27FC236}">
                <a16:creationId xmlns:a16="http://schemas.microsoft.com/office/drawing/2014/main" id="{C4D1A135-AC3A-B87E-C3B7-43ABD561977A}"/>
              </a:ext>
            </a:extLst>
          </p:cNvPr>
          <p:cNvSpPr txBox="1">
            <a:spLocks/>
          </p:cNvSpPr>
          <p:nvPr/>
        </p:nvSpPr>
        <p:spPr>
          <a:xfrm>
            <a:off x="7369275" y="5793586"/>
            <a:ext cx="2141933" cy="707886"/>
          </a:xfrm>
          <a:prstGeom prst="rect">
            <a:avLst/>
          </a:prstGeom>
          <a:noFill/>
        </p:spPr>
        <p:txBody>
          <a:bodyPr wrap="none" rtlCol="0">
            <a:spAutoFit/>
          </a:bodyPr>
          <a:lstStyle/>
          <a:p>
            <a:pPr algn="ctr"/>
            <a:r>
              <a:rPr lang="en-US" sz="2400" dirty="0">
                <a:latin typeface="CMU Serif" panose="02000603000000000000" pitchFamily="2" charset="0"/>
                <a:ea typeface="CMU Serif" panose="02000603000000000000" pitchFamily="2" charset="0"/>
                <a:cs typeface="CMU Serif" panose="02000603000000000000" pitchFamily="2" charset="0"/>
              </a:rPr>
              <a:t>decoder d</a:t>
            </a:r>
            <a:r>
              <a:rPr lang="en-US" sz="2400" b="1" baseline="-25000" dirty="0">
                <a:latin typeface="CMU Serif" panose="02000603000000000000" pitchFamily="2" charset="0"/>
                <a:ea typeface="CMU Serif" panose="02000603000000000000" pitchFamily="2" charset="0"/>
                <a:cs typeface="CMU Serif" panose="02000603000000000000" pitchFamily="2" charset="0"/>
              </a:rPr>
              <a:t>b</a:t>
            </a:r>
            <a:r>
              <a:rPr lang="en-US" sz="2400" dirty="0">
                <a:latin typeface="CMU Serif" panose="02000603000000000000" pitchFamily="2" charset="0"/>
                <a:ea typeface="CMU Serif" panose="02000603000000000000" pitchFamily="2" charset="0"/>
                <a:cs typeface="CMU Serif" panose="02000603000000000000" pitchFamily="2" charset="0"/>
              </a:rPr>
              <a:t>(</a:t>
            </a:r>
            <a:r>
              <a:rPr lang="en-US" sz="2400" b="1" dirty="0" err="1">
                <a:latin typeface="CMU Serif" panose="02000603000000000000" pitchFamily="2" charset="0"/>
                <a:ea typeface="CMU Serif" panose="02000603000000000000" pitchFamily="2" charset="0"/>
                <a:cs typeface="CMU Serif" panose="02000603000000000000" pitchFamily="2" charset="0"/>
              </a:rPr>
              <a:t>z</a:t>
            </a:r>
            <a:r>
              <a:rPr lang="en-US" sz="2400" b="1" baseline="-25000" dirty="0" err="1">
                <a:latin typeface="CMU Serif" panose="02000603000000000000" pitchFamily="2" charset="0"/>
                <a:ea typeface="CMU Serif" panose="02000603000000000000" pitchFamily="2" charset="0"/>
                <a:cs typeface="CMU Serif" panose="02000603000000000000" pitchFamily="2" charset="0"/>
              </a:rPr>
              <a:t>b</a:t>
            </a:r>
            <a:r>
              <a:rPr lang="en-US" sz="2400" dirty="0">
                <a:latin typeface="CMU Serif" panose="02000603000000000000" pitchFamily="2" charset="0"/>
                <a:ea typeface="CMU Serif" panose="02000603000000000000" pitchFamily="2" charset="0"/>
                <a:cs typeface="CMU Serif" panose="02000603000000000000" pitchFamily="2" charset="0"/>
              </a:rPr>
              <a:t>)</a:t>
            </a:r>
          </a:p>
          <a:p>
            <a:pPr algn="ctr"/>
            <a:endParaRPr lang="en-US" sz="2400" baseline="-25000" dirty="0">
              <a:latin typeface="CMU Serif" panose="02000603000000000000" pitchFamily="2" charset="0"/>
              <a:ea typeface="CMU Serif" panose="02000603000000000000" pitchFamily="2" charset="0"/>
              <a:cs typeface="CMU Serif" panose="02000603000000000000" pitchFamily="2" charset="0"/>
            </a:endParaRPr>
          </a:p>
        </p:txBody>
      </p:sp>
      <p:sp>
        <p:nvSpPr>
          <p:cNvPr id="80" name="TextBox 79">
            <a:extLst>
              <a:ext uri="{FF2B5EF4-FFF2-40B4-BE49-F238E27FC236}">
                <a16:creationId xmlns:a16="http://schemas.microsoft.com/office/drawing/2014/main" id="{38CA6006-65C5-A4B1-695D-5F1985D2B8EF}"/>
              </a:ext>
            </a:extLst>
          </p:cNvPr>
          <p:cNvSpPr txBox="1">
            <a:spLocks/>
          </p:cNvSpPr>
          <p:nvPr/>
        </p:nvSpPr>
        <p:spPr>
          <a:xfrm>
            <a:off x="1956831" y="4736458"/>
            <a:ext cx="380233" cy="461665"/>
          </a:xfrm>
          <a:prstGeom prst="rect">
            <a:avLst/>
          </a:prstGeom>
          <a:noFill/>
        </p:spPr>
        <p:txBody>
          <a:bodyPr wrap="none" rtlCol="0">
            <a:spAutoFit/>
          </a:bodyPr>
          <a:lstStyle/>
          <a:p>
            <a:pPr algn="ctr"/>
            <a:r>
              <a:rPr lang="en-US" sz="2400" b="1" dirty="0">
                <a:latin typeface="CMU Serif" panose="02000603000000000000" pitchFamily="2" charset="0"/>
                <a:ea typeface="CMU Serif" panose="02000603000000000000" pitchFamily="2" charset="0"/>
                <a:cs typeface="CMU Serif" panose="02000603000000000000" pitchFamily="2" charset="0"/>
              </a:rPr>
              <a:t>b</a:t>
            </a:r>
          </a:p>
        </p:txBody>
      </p:sp>
      <p:sp>
        <p:nvSpPr>
          <p:cNvPr id="81" name="TextBox 80">
            <a:extLst>
              <a:ext uri="{FF2B5EF4-FFF2-40B4-BE49-F238E27FC236}">
                <a16:creationId xmlns:a16="http://schemas.microsoft.com/office/drawing/2014/main" id="{2B98ADB7-5957-13B3-9D29-0B33DCC9ACFC}"/>
              </a:ext>
            </a:extLst>
          </p:cNvPr>
          <p:cNvSpPr txBox="1">
            <a:spLocks/>
          </p:cNvSpPr>
          <p:nvPr/>
        </p:nvSpPr>
        <p:spPr>
          <a:xfrm>
            <a:off x="10080026" y="2612022"/>
            <a:ext cx="370614" cy="461665"/>
          </a:xfrm>
          <a:prstGeom prst="rect">
            <a:avLst/>
          </a:prstGeom>
          <a:noFill/>
        </p:spPr>
        <p:txBody>
          <a:bodyPr wrap="none" rtlCol="0">
            <a:spAutoFit/>
          </a:bodyPr>
          <a:lstStyle/>
          <a:p>
            <a:pPr algn="ctr"/>
            <a:r>
              <a:rPr lang="en-US" sz="2400" b="1" dirty="0">
                <a:latin typeface="CMU Serif" panose="02000603000000000000" pitchFamily="2" charset="0"/>
                <a:ea typeface="CMU Serif" panose="02000603000000000000" pitchFamily="2" charset="0"/>
                <a:cs typeface="CMU Serif" panose="02000603000000000000" pitchFamily="2" charset="0"/>
              </a:rPr>
              <a:t>x</a:t>
            </a:r>
          </a:p>
        </p:txBody>
      </p:sp>
      <p:sp>
        <p:nvSpPr>
          <p:cNvPr id="82" name="TextBox 81">
            <a:extLst>
              <a:ext uri="{FF2B5EF4-FFF2-40B4-BE49-F238E27FC236}">
                <a16:creationId xmlns:a16="http://schemas.microsoft.com/office/drawing/2014/main" id="{BA5D2A29-B47D-8C1B-C8E9-AED4B8515677}"/>
              </a:ext>
            </a:extLst>
          </p:cNvPr>
          <p:cNvSpPr txBox="1">
            <a:spLocks/>
          </p:cNvSpPr>
          <p:nvPr/>
        </p:nvSpPr>
        <p:spPr>
          <a:xfrm>
            <a:off x="10074292" y="4736458"/>
            <a:ext cx="380233" cy="461665"/>
          </a:xfrm>
          <a:prstGeom prst="rect">
            <a:avLst/>
          </a:prstGeom>
          <a:noFill/>
        </p:spPr>
        <p:txBody>
          <a:bodyPr wrap="none" rtlCol="0">
            <a:spAutoFit/>
          </a:bodyPr>
          <a:lstStyle/>
          <a:p>
            <a:pPr algn="ctr"/>
            <a:r>
              <a:rPr lang="en-US" sz="2400" b="1" dirty="0">
                <a:latin typeface="CMU Serif" panose="02000603000000000000" pitchFamily="2" charset="0"/>
                <a:ea typeface="CMU Serif" panose="02000603000000000000" pitchFamily="2" charset="0"/>
                <a:cs typeface="CMU Serif" panose="02000603000000000000" pitchFamily="2" charset="0"/>
              </a:rPr>
              <a:t>b</a:t>
            </a:r>
          </a:p>
        </p:txBody>
      </p:sp>
      <p:sp>
        <p:nvSpPr>
          <p:cNvPr id="83" name="TextBox 82">
            <a:extLst>
              <a:ext uri="{FF2B5EF4-FFF2-40B4-BE49-F238E27FC236}">
                <a16:creationId xmlns:a16="http://schemas.microsoft.com/office/drawing/2014/main" id="{149E74A8-9C1B-99DF-F398-9CDF55A6193A}"/>
              </a:ext>
            </a:extLst>
          </p:cNvPr>
          <p:cNvSpPr txBox="1">
            <a:spLocks/>
          </p:cNvSpPr>
          <p:nvPr/>
        </p:nvSpPr>
        <p:spPr>
          <a:xfrm>
            <a:off x="5830609" y="3799165"/>
            <a:ext cx="922327" cy="461665"/>
          </a:xfrm>
          <a:prstGeom prst="rect">
            <a:avLst/>
          </a:prstGeom>
          <a:noFill/>
        </p:spPr>
        <p:txBody>
          <a:bodyPr wrap="square" rtlCol="0">
            <a:spAutoFit/>
          </a:bodyPr>
          <a:lstStyle/>
          <a:p>
            <a:pPr algn="ctr"/>
            <a:r>
              <a:rPr lang="en-US" sz="2400" b="1" dirty="0">
                <a:latin typeface="CMU Serif" panose="02000603000000000000" pitchFamily="2" charset="0"/>
                <a:ea typeface="CMU Serif" panose="02000603000000000000" pitchFamily="2" charset="0"/>
                <a:cs typeface="CMU Serif" panose="02000603000000000000" pitchFamily="2" charset="0"/>
              </a:rPr>
              <a:t>M</a:t>
            </a:r>
            <a:r>
              <a:rPr lang="en-US" sz="2400" b="0" i="0" baseline="30000" dirty="0">
                <a:effectLst/>
                <a:latin typeface="Google Sans"/>
              </a:rPr>
              <a:t>†</a:t>
            </a:r>
            <a:endParaRPr lang="en-US" sz="2400" baseline="30000" dirty="0">
              <a:latin typeface="CMU Serif" panose="02000603000000000000" pitchFamily="2" charset="0"/>
              <a:ea typeface="CMU Serif" panose="02000603000000000000" pitchFamily="2" charset="0"/>
              <a:cs typeface="CMU Serif" panose="02000603000000000000" pitchFamily="2" charset="0"/>
            </a:endParaRPr>
          </a:p>
        </p:txBody>
      </p:sp>
      <p:sp>
        <p:nvSpPr>
          <p:cNvPr id="84" name="TextBox 83">
            <a:extLst>
              <a:ext uri="{FF2B5EF4-FFF2-40B4-BE49-F238E27FC236}">
                <a16:creationId xmlns:a16="http://schemas.microsoft.com/office/drawing/2014/main" id="{80985516-3100-ABFA-87BF-0346E21631D7}"/>
              </a:ext>
            </a:extLst>
          </p:cNvPr>
          <p:cNvSpPr txBox="1">
            <a:spLocks/>
          </p:cNvSpPr>
          <p:nvPr/>
        </p:nvSpPr>
        <p:spPr>
          <a:xfrm>
            <a:off x="4974503" y="3797239"/>
            <a:ext cx="439477" cy="461665"/>
          </a:xfrm>
          <a:prstGeom prst="rect">
            <a:avLst/>
          </a:prstGeom>
          <a:noFill/>
        </p:spPr>
        <p:txBody>
          <a:bodyPr wrap="square" rtlCol="0">
            <a:spAutoFit/>
          </a:bodyPr>
          <a:lstStyle/>
          <a:p>
            <a:pPr algn="ctr"/>
            <a:r>
              <a:rPr lang="en-US" sz="2400" b="1" dirty="0">
                <a:latin typeface="CMU Serif" panose="02000603000000000000" pitchFamily="2" charset="0"/>
                <a:ea typeface="CMU Serif" panose="02000603000000000000" pitchFamily="2" charset="0"/>
                <a:cs typeface="CMU Serif" panose="02000603000000000000" pitchFamily="2" charset="0"/>
              </a:rPr>
              <a:t>M</a:t>
            </a:r>
            <a:endParaRPr lang="en-US" sz="2400" baseline="-25000" dirty="0">
              <a:latin typeface="CMU Serif" panose="02000603000000000000" pitchFamily="2" charset="0"/>
              <a:ea typeface="CMU Serif" panose="02000603000000000000" pitchFamily="2" charset="0"/>
              <a:cs typeface="CMU Serif" panose="02000603000000000000" pitchFamily="2" charset="0"/>
            </a:endParaRPr>
          </a:p>
        </p:txBody>
      </p:sp>
      <p:sp>
        <p:nvSpPr>
          <p:cNvPr id="85" name="TextBox 84">
            <a:extLst>
              <a:ext uri="{FF2B5EF4-FFF2-40B4-BE49-F238E27FC236}">
                <a16:creationId xmlns:a16="http://schemas.microsoft.com/office/drawing/2014/main" id="{882D89BC-6A82-30D4-8AD1-2BACBA0FFE4E}"/>
              </a:ext>
            </a:extLst>
          </p:cNvPr>
          <p:cNvSpPr txBox="1">
            <a:spLocks/>
          </p:cNvSpPr>
          <p:nvPr/>
        </p:nvSpPr>
        <p:spPr>
          <a:xfrm>
            <a:off x="5493629" y="2062610"/>
            <a:ext cx="466795" cy="461665"/>
          </a:xfrm>
          <a:prstGeom prst="rect">
            <a:avLst/>
          </a:prstGeom>
          <a:noFill/>
        </p:spPr>
        <p:txBody>
          <a:bodyPr wrap="none" rtlCol="0">
            <a:spAutoFit/>
          </a:bodyPr>
          <a:lstStyle/>
          <a:p>
            <a:pPr algn="ctr"/>
            <a:r>
              <a:rPr lang="en-US" sz="2400" b="1" dirty="0" err="1">
                <a:latin typeface="CMU Serif" panose="02000603000000000000" pitchFamily="2" charset="0"/>
                <a:ea typeface="CMU Serif" panose="02000603000000000000" pitchFamily="2" charset="0"/>
                <a:cs typeface="CMU Serif" panose="02000603000000000000" pitchFamily="2" charset="0"/>
              </a:rPr>
              <a:t>z</a:t>
            </a:r>
            <a:r>
              <a:rPr lang="en-US" sz="2400" b="1" baseline="-25000" dirty="0" err="1">
                <a:latin typeface="CMU Serif" panose="02000603000000000000" pitchFamily="2" charset="0"/>
                <a:ea typeface="CMU Serif" panose="02000603000000000000" pitchFamily="2" charset="0"/>
                <a:cs typeface="CMU Serif" panose="02000603000000000000" pitchFamily="2" charset="0"/>
              </a:rPr>
              <a:t>x</a:t>
            </a:r>
            <a:endParaRPr lang="en-US" sz="2400" b="1" baseline="-25000" dirty="0">
              <a:latin typeface="CMU Serif" panose="02000603000000000000" pitchFamily="2" charset="0"/>
              <a:ea typeface="CMU Serif" panose="02000603000000000000" pitchFamily="2" charset="0"/>
              <a:cs typeface="CMU Serif" panose="02000603000000000000" pitchFamily="2" charset="0"/>
            </a:endParaRPr>
          </a:p>
        </p:txBody>
      </p:sp>
      <p:sp>
        <p:nvSpPr>
          <p:cNvPr id="86" name="TextBox 85">
            <a:extLst>
              <a:ext uri="{FF2B5EF4-FFF2-40B4-BE49-F238E27FC236}">
                <a16:creationId xmlns:a16="http://schemas.microsoft.com/office/drawing/2014/main" id="{3FAFEB46-0268-180F-B63C-0E1F4E4D6C9D}"/>
              </a:ext>
            </a:extLst>
          </p:cNvPr>
          <p:cNvSpPr txBox="1">
            <a:spLocks/>
          </p:cNvSpPr>
          <p:nvPr/>
        </p:nvSpPr>
        <p:spPr>
          <a:xfrm>
            <a:off x="5521754" y="5153422"/>
            <a:ext cx="473206" cy="461665"/>
          </a:xfrm>
          <a:prstGeom prst="rect">
            <a:avLst/>
          </a:prstGeom>
          <a:noFill/>
        </p:spPr>
        <p:txBody>
          <a:bodyPr wrap="none" rtlCol="0">
            <a:spAutoFit/>
          </a:bodyPr>
          <a:lstStyle/>
          <a:p>
            <a:pPr algn="ctr"/>
            <a:r>
              <a:rPr lang="en-US" sz="2400" b="1" dirty="0" err="1">
                <a:latin typeface="CMU Serif" panose="02000603000000000000" pitchFamily="2" charset="0"/>
                <a:ea typeface="CMU Serif" panose="02000603000000000000" pitchFamily="2" charset="0"/>
                <a:cs typeface="CMU Serif" panose="02000603000000000000" pitchFamily="2" charset="0"/>
              </a:rPr>
              <a:t>z</a:t>
            </a:r>
            <a:r>
              <a:rPr lang="en-US" sz="2400" b="1" baseline="-25000" dirty="0" err="1">
                <a:latin typeface="CMU Serif" panose="02000603000000000000" pitchFamily="2" charset="0"/>
                <a:ea typeface="CMU Serif" panose="02000603000000000000" pitchFamily="2" charset="0"/>
                <a:cs typeface="CMU Serif" panose="02000603000000000000" pitchFamily="2" charset="0"/>
              </a:rPr>
              <a:t>b</a:t>
            </a:r>
            <a:endParaRPr lang="en-US" sz="2400" b="1" baseline="-25000" dirty="0">
              <a:latin typeface="CMU Serif" panose="02000603000000000000" pitchFamily="2" charset="0"/>
              <a:ea typeface="CMU Serif" panose="02000603000000000000" pitchFamily="2" charset="0"/>
              <a:cs typeface="CMU Serif" panose="02000603000000000000" pitchFamily="2" charset="0"/>
            </a:endParaRPr>
          </a:p>
        </p:txBody>
      </p:sp>
      <p:grpSp>
        <p:nvGrpSpPr>
          <p:cNvPr id="87" name="Group 86">
            <a:extLst>
              <a:ext uri="{FF2B5EF4-FFF2-40B4-BE49-F238E27FC236}">
                <a16:creationId xmlns:a16="http://schemas.microsoft.com/office/drawing/2014/main" id="{68FDC7EB-2903-1600-F6F0-92505F9DCC3B}"/>
              </a:ext>
            </a:extLst>
          </p:cNvPr>
          <p:cNvGrpSpPr>
            <a:grpSpLocks/>
          </p:cNvGrpSpPr>
          <p:nvPr/>
        </p:nvGrpSpPr>
        <p:grpSpPr>
          <a:xfrm>
            <a:off x="9115604" y="4886726"/>
            <a:ext cx="201168" cy="201168"/>
            <a:chOff x="3953499" y="5707380"/>
            <a:chExt cx="457200" cy="457200"/>
          </a:xfrm>
        </p:grpSpPr>
        <p:sp>
          <p:nvSpPr>
            <p:cNvPr id="88" name="Oval 87">
              <a:extLst>
                <a:ext uri="{FF2B5EF4-FFF2-40B4-BE49-F238E27FC236}">
                  <a16:creationId xmlns:a16="http://schemas.microsoft.com/office/drawing/2014/main" id="{F7195136-FE76-A82A-C032-F31FB84A3972}"/>
                </a:ext>
              </a:extLst>
            </p:cNvPr>
            <p:cNvSpPr>
              <a:spLocks/>
            </p:cNvSpPr>
            <p:nvPr/>
          </p:nvSpPr>
          <p:spPr>
            <a:xfrm>
              <a:off x="3953499" y="5707380"/>
              <a:ext cx="457200" cy="45720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89" name="Group 88">
              <a:extLst>
                <a:ext uri="{FF2B5EF4-FFF2-40B4-BE49-F238E27FC236}">
                  <a16:creationId xmlns:a16="http://schemas.microsoft.com/office/drawing/2014/main" id="{56350348-472D-9B6E-6C5A-8E6C535B464C}"/>
                </a:ext>
              </a:extLst>
            </p:cNvPr>
            <p:cNvGrpSpPr>
              <a:grpSpLocks/>
            </p:cNvGrpSpPr>
            <p:nvPr/>
          </p:nvGrpSpPr>
          <p:grpSpPr>
            <a:xfrm>
              <a:off x="4046477" y="5836710"/>
              <a:ext cx="258366" cy="198540"/>
              <a:chOff x="3795713" y="3149892"/>
              <a:chExt cx="1621285" cy="883945"/>
            </a:xfrm>
            <a:noFill/>
          </p:grpSpPr>
          <p:sp>
            <p:nvSpPr>
              <p:cNvPr id="90" name="Freeform: Shape 89">
                <a:extLst>
                  <a:ext uri="{FF2B5EF4-FFF2-40B4-BE49-F238E27FC236}">
                    <a16:creationId xmlns:a16="http://schemas.microsoft.com/office/drawing/2014/main" id="{C334D9F3-48E7-FE7C-86A6-976A6863A082}"/>
                  </a:ext>
                </a:extLst>
              </p:cNvPr>
              <p:cNvSpPr>
                <a:spLocks/>
              </p:cNvSpPr>
              <p:nvPr/>
            </p:nvSpPr>
            <p:spPr>
              <a:xfrm>
                <a:off x="3795713" y="3585506"/>
                <a:ext cx="849630" cy="448331"/>
              </a:xfrm>
              <a:custGeom>
                <a:avLst/>
                <a:gdLst>
                  <a:gd name="connsiteX0" fmla="*/ 0 w 819150"/>
                  <a:gd name="connsiteY0" fmla="*/ 471488 h 471488"/>
                  <a:gd name="connsiteX1" fmla="*/ 461962 w 819150"/>
                  <a:gd name="connsiteY1" fmla="*/ 376238 h 471488"/>
                  <a:gd name="connsiteX2" fmla="*/ 819150 w 819150"/>
                  <a:gd name="connsiteY2" fmla="*/ 0 h 471488"/>
                  <a:gd name="connsiteX3" fmla="*/ 819150 w 819150"/>
                  <a:gd name="connsiteY3" fmla="*/ 0 h 471488"/>
                  <a:gd name="connsiteX4" fmla="*/ 819150 w 819150"/>
                  <a:gd name="connsiteY4" fmla="*/ 0 h 47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471488">
                    <a:moveTo>
                      <a:pt x="0" y="471488"/>
                    </a:moveTo>
                    <a:cubicBezTo>
                      <a:pt x="162718" y="463153"/>
                      <a:pt x="325437" y="454819"/>
                      <a:pt x="461962" y="376238"/>
                    </a:cubicBezTo>
                    <a:cubicBezTo>
                      <a:pt x="598487" y="297657"/>
                      <a:pt x="819150" y="0"/>
                      <a:pt x="819150" y="0"/>
                    </a:cubicBezTo>
                    <a:lnTo>
                      <a:pt x="819150" y="0"/>
                    </a:lnTo>
                    <a:lnTo>
                      <a:pt x="819150" y="0"/>
                    </a:lnTo>
                  </a:path>
                </a:pathLst>
              </a:custGeom>
              <a:grpFill/>
              <a:ln>
                <a:solidFill>
                  <a:schemeClr val="bg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91" name="Freeform: Shape 90">
                <a:extLst>
                  <a:ext uri="{FF2B5EF4-FFF2-40B4-BE49-F238E27FC236}">
                    <a16:creationId xmlns:a16="http://schemas.microsoft.com/office/drawing/2014/main" id="{56A96778-4899-8157-01CC-FAB85C898CFD}"/>
                  </a:ext>
                </a:extLst>
              </p:cNvPr>
              <p:cNvSpPr>
                <a:spLocks/>
              </p:cNvSpPr>
              <p:nvPr/>
            </p:nvSpPr>
            <p:spPr>
              <a:xfrm rot="10800000">
                <a:off x="4645343" y="3149892"/>
                <a:ext cx="771655" cy="435614"/>
              </a:xfrm>
              <a:custGeom>
                <a:avLst/>
                <a:gdLst>
                  <a:gd name="connsiteX0" fmla="*/ 0 w 819150"/>
                  <a:gd name="connsiteY0" fmla="*/ 471488 h 471488"/>
                  <a:gd name="connsiteX1" fmla="*/ 461962 w 819150"/>
                  <a:gd name="connsiteY1" fmla="*/ 376238 h 471488"/>
                  <a:gd name="connsiteX2" fmla="*/ 819150 w 819150"/>
                  <a:gd name="connsiteY2" fmla="*/ 0 h 471488"/>
                  <a:gd name="connsiteX3" fmla="*/ 819150 w 819150"/>
                  <a:gd name="connsiteY3" fmla="*/ 0 h 471488"/>
                  <a:gd name="connsiteX4" fmla="*/ 819150 w 819150"/>
                  <a:gd name="connsiteY4" fmla="*/ 0 h 47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471488">
                    <a:moveTo>
                      <a:pt x="0" y="471488"/>
                    </a:moveTo>
                    <a:cubicBezTo>
                      <a:pt x="162718" y="463153"/>
                      <a:pt x="325437" y="454819"/>
                      <a:pt x="461962" y="376238"/>
                    </a:cubicBezTo>
                    <a:cubicBezTo>
                      <a:pt x="598487" y="297657"/>
                      <a:pt x="819150" y="0"/>
                      <a:pt x="819150" y="0"/>
                    </a:cubicBezTo>
                    <a:lnTo>
                      <a:pt x="819150" y="0"/>
                    </a:lnTo>
                    <a:lnTo>
                      <a:pt x="819150" y="0"/>
                    </a:lnTo>
                  </a:path>
                </a:pathLst>
              </a:custGeom>
              <a:grpFill/>
              <a:ln>
                <a:solidFill>
                  <a:schemeClr val="bg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grpSp>
      </p:grpSp>
      <p:grpSp>
        <p:nvGrpSpPr>
          <p:cNvPr id="92" name="Group 91">
            <a:extLst>
              <a:ext uri="{FF2B5EF4-FFF2-40B4-BE49-F238E27FC236}">
                <a16:creationId xmlns:a16="http://schemas.microsoft.com/office/drawing/2014/main" id="{FC54B129-CB19-C296-1844-9951107E3307}"/>
              </a:ext>
            </a:extLst>
          </p:cNvPr>
          <p:cNvGrpSpPr>
            <a:grpSpLocks/>
          </p:cNvGrpSpPr>
          <p:nvPr/>
        </p:nvGrpSpPr>
        <p:grpSpPr>
          <a:xfrm>
            <a:off x="9115604" y="2696342"/>
            <a:ext cx="201168" cy="201168"/>
            <a:chOff x="3953499" y="5707380"/>
            <a:chExt cx="457200" cy="457200"/>
          </a:xfrm>
        </p:grpSpPr>
        <p:sp>
          <p:nvSpPr>
            <p:cNvPr id="93" name="Oval 92">
              <a:extLst>
                <a:ext uri="{FF2B5EF4-FFF2-40B4-BE49-F238E27FC236}">
                  <a16:creationId xmlns:a16="http://schemas.microsoft.com/office/drawing/2014/main" id="{D30BD61A-D822-A377-9029-4B143626F67F}"/>
                </a:ext>
              </a:extLst>
            </p:cNvPr>
            <p:cNvSpPr>
              <a:spLocks/>
            </p:cNvSpPr>
            <p:nvPr/>
          </p:nvSpPr>
          <p:spPr>
            <a:xfrm>
              <a:off x="3953499" y="5707380"/>
              <a:ext cx="457200" cy="45720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94" name="Group 93">
              <a:extLst>
                <a:ext uri="{FF2B5EF4-FFF2-40B4-BE49-F238E27FC236}">
                  <a16:creationId xmlns:a16="http://schemas.microsoft.com/office/drawing/2014/main" id="{E52E1D4B-1445-B789-E231-F05C1DE2CA82}"/>
                </a:ext>
              </a:extLst>
            </p:cNvPr>
            <p:cNvGrpSpPr>
              <a:grpSpLocks/>
            </p:cNvGrpSpPr>
            <p:nvPr/>
          </p:nvGrpSpPr>
          <p:grpSpPr>
            <a:xfrm>
              <a:off x="4046477" y="5836710"/>
              <a:ext cx="258366" cy="198540"/>
              <a:chOff x="3795713" y="3149892"/>
              <a:chExt cx="1621285" cy="883945"/>
            </a:xfrm>
            <a:noFill/>
          </p:grpSpPr>
          <p:sp>
            <p:nvSpPr>
              <p:cNvPr id="95" name="Freeform: Shape 94">
                <a:extLst>
                  <a:ext uri="{FF2B5EF4-FFF2-40B4-BE49-F238E27FC236}">
                    <a16:creationId xmlns:a16="http://schemas.microsoft.com/office/drawing/2014/main" id="{B8742387-D817-C7B4-28CE-FB1932DA4A56}"/>
                  </a:ext>
                </a:extLst>
              </p:cNvPr>
              <p:cNvSpPr>
                <a:spLocks/>
              </p:cNvSpPr>
              <p:nvPr/>
            </p:nvSpPr>
            <p:spPr>
              <a:xfrm>
                <a:off x="3795713" y="3585506"/>
                <a:ext cx="849630" cy="448331"/>
              </a:xfrm>
              <a:custGeom>
                <a:avLst/>
                <a:gdLst>
                  <a:gd name="connsiteX0" fmla="*/ 0 w 819150"/>
                  <a:gd name="connsiteY0" fmla="*/ 471488 h 471488"/>
                  <a:gd name="connsiteX1" fmla="*/ 461962 w 819150"/>
                  <a:gd name="connsiteY1" fmla="*/ 376238 h 471488"/>
                  <a:gd name="connsiteX2" fmla="*/ 819150 w 819150"/>
                  <a:gd name="connsiteY2" fmla="*/ 0 h 471488"/>
                  <a:gd name="connsiteX3" fmla="*/ 819150 w 819150"/>
                  <a:gd name="connsiteY3" fmla="*/ 0 h 471488"/>
                  <a:gd name="connsiteX4" fmla="*/ 819150 w 819150"/>
                  <a:gd name="connsiteY4" fmla="*/ 0 h 47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471488">
                    <a:moveTo>
                      <a:pt x="0" y="471488"/>
                    </a:moveTo>
                    <a:cubicBezTo>
                      <a:pt x="162718" y="463153"/>
                      <a:pt x="325437" y="454819"/>
                      <a:pt x="461962" y="376238"/>
                    </a:cubicBezTo>
                    <a:cubicBezTo>
                      <a:pt x="598487" y="297657"/>
                      <a:pt x="819150" y="0"/>
                      <a:pt x="819150" y="0"/>
                    </a:cubicBezTo>
                    <a:lnTo>
                      <a:pt x="819150" y="0"/>
                    </a:lnTo>
                    <a:lnTo>
                      <a:pt x="819150" y="0"/>
                    </a:lnTo>
                  </a:path>
                </a:pathLst>
              </a:custGeom>
              <a:grpFill/>
              <a:ln>
                <a:solidFill>
                  <a:schemeClr val="bg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sp>
            <p:nvSpPr>
              <p:cNvPr id="96" name="Freeform: Shape 95">
                <a:extLst>
                  <a:ext uri="{FF2B5EF4-FFF2-40B4-BE49-F238E27FC236}">
                    <a16:creationId xmlns:a16="http://schemas.microsoft.com/office/drawing/2014/main" id="{405E414C-4017-303D-7C52-176E09846393}"/>
                  </a:ext>
                </a:extLst>
              </p:cNvPr>
              <p:cNvSpPr>
                <a:spLocks/>
              </p:cNvSpPr>
              <p:nvPr/>
            </p:nvSpPr>
            <p:spPr>
              <a:xfrm rot="10800000">
                <a:off x="4645343" y="3149892"/>
                <a:ext cx="771655" cy="435614"/>
              </a:xfrm>
              <a:custGeom>
                <a:avLst/>
                <a:gdLst>
                  <a:gd name="connsiteX0" fmla="*/ 0 w 819150"/>
                  <a:gd name="connsiteY0" fmla="*/ 471488 h 471488"/>
                  <a:gd name="connsiteX1" fmla="*/ 461962 w 819150"/>
                  <a:gd name="connsiteY1" fmla="*/ 376238 h 471488"/>
                  <a:gd name="connsiteX2" fmla="*/ 819150 w 819150"/>
                  <a:gd name="connsiteY2" fmla="*/ 0 h 471488"/>
                  <a:gd name="connsiteX3" fmla="*/ 819150 w 819150"/>
                  <a:gd name="connsiteY3" fmla="*/ 0 h 471488"/>
                  <a:gd name="connsiteX4" fmla="*/ 819150 w 819150"/>
                  <a:gd name="connsiteY4" fmla="*/ 0 h 47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471488">
                    <a:moveTo>
                      <a:pt x="0" y="471488"/>
                    </a:moveTo>
                    <a:cubicBezTo>
                      <a:pt x="162718" y="463153"/>
                      <a:pt x="325437" y="454819"/>
                      <a:pt x="461962" y="376238"/>
                    </a:cubicBezTo>
                    <a:cubicBezTo>
                      <a:pt x="598487" y="297657"/>
                      <a:pt x="819150" y="0"/>
                      <a:pt x="819150" y="0"/>
                    </a:cubicBezTo>
                    <a:lnTo>
                      <a:pt x="819150" y="0"/>
                    </a:lnTo>
                    <a:lnTo>
                      <a:pt x="819150" y="0"/>
                    </a:lnTo>
                  </a:path>
                </a:pathLst>
              </a:custGeom>
              <a:grpFill/>
              <a:ln>
                <a:solidFill>
                  <a:schemeClr val="bg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2400" dirty="0">
                  <a:latin typeface="CMU Serif" panose="02000603000000000000" pitchFamily="2" charset="0"/>
                  <a:ea typeface="CMU Serif" panose="02000603000000000000" pitchFamily="2" charset="0"/>
                  <a:cs typeface="CMU Serif" panose="02000603000000000000" pitchFamily="2" charset="0"/>
                </a:endParaRPr>
              </a:p>
            </p:txBody>
          </p:sp>
        </p:grpSp>
      </p:grpSp>
      <p:grpSp>
        <p:nvGrpSpPr>
          <p:cNvPr id="97" name="Group 96">
            <a:extLst>
              <a:ext uri="{FF2B5EF4-FFF2-40B4-BE49-F238E27FC236}">
                <a16:creationId xmlns:a16="http://schemas.microsoft.com/office/drawing/2014/main" id="{7A2BF0C1-879F-6DF6-7D62-0229AB18EED1}"/>
              </a:ext>
            </a:extLst>
          </p:cNvPr>
          <p:cNvGrpSpPr>
            <a:grpSpLocks/>
          </p:cNvGrpSpPr>
          <p:nvPr/>
        </p:nvGrpSpPr>
        <p:grpSpPr>
          <a:xfrm>
            <a:off x="2835357" y="2695480"/>
            <a:ext cx="201168" cy="201168"/>
            <a:chOff x="5429600" y="3283535"/>
            <a:chExt cx="182880" cy="182880"/>
          </a:xfrm>
        </p:grpSpPr>
        <p:sp>
          <p:nvSpPr>
            <p:cNvPr id="98" name="Oval 97">
              <a:extLst>
                <a:ext uri="{FF2B5EF4-FFF2-40B4-BE49-F238E27FC236}">
                  <a16:creationId xmlns:a16="http://schemas.microsoft.com/office/drawing/2014/main" id="{7822BD0B-49E0-D782-9C81-B2718DA970FE}"/>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99" name="Group 98">
              <a:extLst>
                <a:ext uri="{FF2B5EF4-FFF2-40B4-BE49-F238E27FC236}">
                  <a16:creationId xmlns:a16="http://schemas.microsoft.com/office/drawing/2014/main" id="{F3A15971-0193-2415-4536-B054947C1DBD}"/>
                </a:ext>
              </a:extLst>
            </p:cNvPr>
            <p:cNvGrpSpPr>
              <a:grpSpLocks/>
            </p:cNvGrpSpPr>
            <p:nvPr/>
          </p:nvGrpSpPr>
          <p:grpSpPr>
            <a:xfrm>
              <a:off x="5463704" y="3348571"/>
              <a:ext cx="108098" cy="52808"/>
              <a:chOff x="5096539" y="3329197"/>
              <a:chExt cx="108098" cy="52808"/>
            </a:xfrm>
          </p:grpSpPr>
          <p:cxnSp>
            <p:nvCxnSpPr>
              <p:cNvPr id="100" name="Straight Connector 99">
                <a:extLst>
                  <a:ext uri="{FF2B5EF4-FFF2-40B4-BE49-F238E27FC236}">
                    <a16:creationId xmlns:a16="http://schemas.microsoft.com/office/drawing/2014/main" id="{8B05B671-5089-71A1-7BDC-99FE98A919CC}"/>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1" name="Straight Connector 100">
                <a:extLst>
                  <a:ext uri="{FF2B5EF4-FFF2-40B4-BE49-F238E27FC236}">
                    <a16:creationId xmlns:a16="http://schemas.microsoft.com/office/drawing/2014/main" id="{FE15570C-3DFD-A296-3DEC-8AE0FA2CDE75}"/>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grpSp>
        <p:nvGrpSpPr>
          <p:cNvPr id="102" name="Group 101">
            <a:extLst>
              <a:ext uri="{FF2B5EF4-FFF2-40B4-BE49-F238E27FC236}">
                <a16:creationId xmlns:a16="http://schemas.microsoft.com/office/drawing/2014/main" id="{ABEAA9DA-BDC1-9C2B-19C3-178E0AD2B0DA}"/>
              </a:ext>
            </a:extLst>
          </p:cNvPr>
          <p:cNvGrpSpPr>
            <a:grpSpLocks/>
          </p:cNvGrpSpPr>
          <p:nvPr/>
        </p:nvGrpSpPr>
        <p:grpSpPr>
          <a:xfrm>
            <a:off x="2842407" y="4879468"/>
            <a:ext cx="201168" cy="201168"/>
            <a:chOff x="5429600" y="3283535"/>
            <a:chExt cx="182880" cy="182880"/>
          </a:xfrm>
        </p:grpSpPr>
        <p:sp>
          <p:nvSpPr>
            <p:cNvPr id="103" name="Oval 102">
              <a:extLst>
                <a:ext uri="{FF2B5EF4-FFF2-40B4-BE49-F238E27FC236}">
                  <a16:creationId xmlns:a16="http://schemas.microsoft.com/office/drawing/2014/main" id="{126842AA-A9FB-BFAA-D40F-04404FD232FF}"/>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104" name="Group 103">
              <a:extLst>
                <a:ext uri="{FF2B5EF4-FFF2-40B4-BE49-F238E27FC236}">
                  <a16:creationId xmlns:a16="http://schemas.microsoft.com/office/drawing/2014/main" id="{8FF91F8D-7BC6-9565-BB51-9A72E1742A34}"/>
                </a:ext>
              </a:extLst>
            </p:cNvPr>
            <p:cNvGrpSpPr>
              <a:grpSpLocks/>
            </p:cNvGrpSpPr>
            <p:nvPr/>
          </p:nvGrpSpPr>
          <p:grpSpPr>
            <a:xfrm>
              <a:off x="5463704" y="3348571"/>
              <a:ext cx="108098" cy="52808"/>
              <a:chOff x="5096539" y="3329197"/>
              <a:chExt cx="108098" cy="52808"/>
            </a:xfrm>
          </p:grpSpPr>
          <p:cxnSp>
            <p:nvCxnSpPr>
              <p:cNvPr id="105" name="Straight Connector 104">
                <a:extLst>
                  <a:ext uri="{FF2B5EF4-FFF2-40B4-BE49-F238E27FC236}">
                    <a16:creationId xmlns:a16="http://schemas.microsoft.com/office/drawing/2014/main" id="{B03F311E-9111-EFF8-18E3-F2766A42FA74}"/>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06" name="Straight Connector 105">
                <a:extLst>
                  <a:ext uri="{FF2B5EF4-FFF2-40B4-BE49-F238E27FC236}">
                    <a16:creationId xmlns:a16="http://schemas.microsoft.com/office/drawing/2014/main" id="{529A7723-BA1C-9538-A6E1-CE9FB7104A2B}"/>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grpSp>
        <p:nvGrpSpPr>
          <p:cNvPr id="107" name="Group 106">
            <a:extLst>
              <a:ext uri="{FF2B5EF4-FFF2-40B4-BE49-F238E27FC236}">
                <a16:creationId xmlns:a16="http://schemas.microsoft.com/office/drawing/2014/main" id="{8CE77A27-78DA-DBFC-9B69-5DB0CEB8758A}"/>
              </a:ext>
            </a:extLst>
          </p:cNvPr>
          <p:cNvGrpSpPr>
            <a:grpSpLocks/>
          </p:cNvGrpSpPr>
          <p:nvPr/>
        </p:nvGrpSpPr>
        <p:grpSpPr>
          <a:xfrm>
            <a:off x="4398410" y="2702525"/>
            <a:ext cx="201168" cy="201168"/>
            <a:chOff x="5429600" y="3283535"/>
            <a:chExt cx="182880" cy="182880"/>
          </a:xfrm>
        </p:grpSpPr>
        <p:sp>
          <p:nvSpPr>
            <p:cNvPr id="108" name="Oval 107">
              <a:extLst>
                <a:ext uri="{FF2B5EF4-FFF2-40B4-BE49-F238E27FC236}">
                  <a16:creationId xmlns:a16="http://schemas.microsoft.com/office/drawing/2014/main" id="{B25E0E0F-295C-1F44-6920-DCDBE6EFB777}"/>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109" name="Group 108">
              <a:extLst>
                <a:ext uri="{FF2B5EF4-FFF2-40B4-BE49-F238E27FC236}">
                  <a16:creationId xmlns:a16="http://schemas.microsoft.com/office/drawing/2014/main" id="{B226F788-EABF-13DA-FE92-7D900D7CA6D7}"/>
                </a:ext>
              </a:extLst>
            </p:cNvPr>
            <p:cNvGrpSpPr>
              <a:grpSpLocks/>
            </p:cNvGrpSpPr>
            <p:nvPr/>
          </p:nvGrpSpPr>
          <p:grpSpPr>
            <a:xfrm>
              <a:off x="5463704" y="3348571"/>
              <a:ext cx="108098" cy="52808"/>
              <a:chOff x="5096539" y="3329197"/>
              <a:chExt cx="108098" cy="52808"/>
            </a:xfrm>
          </p:grpSpPr>
          <p:cxnSp>
            <p:nvCxnSpPr>
              <p:cNvPr id="110" name="Straight Connector 109">
                <a:extLst>
                  <a:ext uri="{FF2B5EF4-FFF2-40B4-BE49-F238E27FC236}">
                    <a16:creationId xmlns:a16="http://schemas.microsoft.com/office/drawing/2014/main" id="{72E71013-56A4-365B-BDAF-0EDECB45C4C9}"/>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1" name="Straight Connector 110">
                <a:extLst>
                  <a:ext uri="{FF2B5EF4-FFF2-40B4-BE49-F238E27FC236}">
                    <a16:creationId xmlns:a16="http://schemas.microsoft.com/office/drawing/2014/main" id="{87DA4134-170C-2707-5436-361939C0068F}"/>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grpSp>
        <p:nvGrpSpPr>
          <p:cNvPr id="112" name="Group 111">
            <a:extLst>
              <a:ext uri="{FF2B5EF4-FFF2-40B4-BE49-F238E27FC236}">
                <a16:creationId xmlns:a16="http://schemas.microsoft.com/office/drawing/2014/main" id="{6E80A288-B53C-75B5-E7B2-EB41DEC93935}"/>
              </a:ext>
            </a:extLst>
          </p:cNvPr>
          <p:cNvGrpSpPr>
            <a:grpSpLocks/>
          </p:cNvGrpSpPr>
          <p:nvPr/>
        </p:nvGrpSpPr>
        <p:grpSpPr>
          <a:xfrm>
            <a:off x="4389523" y="4869876"/>
            <a:ext cx="201168" cy="201168"/>
            <a:chOff x="5429600" y="3283535"/>
            <a:chExt cx="182880" cy="182880"/>
          </a:xfrm>
        </p:grpSpPr>
        <p:sp>
          <p:nvSpPr>
            <p:cNvPr id="113" name="Oval 112">
              <a:extLst>
                <a:ext uri="{FF2B5EF4-FFF2-40B4-BE49-F238E27FC236}">
                  <a16:creationId xmlns:a16="http://schemas.microsoft.com/office/drawing/2014/main" id="{5649BE14-84A6-3306-9713-CB0FE5D7D1EC}"/>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114" name="Group 113">
              <a:extLst>
                <a:ext uri="{FF2B5EF4-FFF2-40B4-BE49-F238E27FC236}">
                  <a16:creationId xmlns:a16="http://schemas.microsoft.com/office/drawing/2014/main" id="{F7E6961E-BC20-86F4-8C6B-7B96372AAA7B}"/>
                </a:ext>
              </a:extLst>
            </p:cNvPr>
            <p:cNvGrpSpPr>
              <a:grpSpLocks/>
            </p:cNvGrpSpPr>
            <p:nvPr/>
          </p:nvGrpSpPr>
          <p:grpSpPr>
            <a:xfrm>
              <a:off x="5463704" y="3348571"/>
              <a:ext cx="108098" cy="52808"/>
              <a:chOff x="5096539" y="3329197"/>
              <a:chExt cx="108098" cy="52808"/>
            </a:xfrm>
          </p:grpSpPr>
          <p:cxnSp>
            <p:nvCxnSpPr>
              <p:cNvPr id="115" name="Straight Connector 114">
                <a:extLst>
                  <a:ext uri="{FF2B5EF4-FFF2-40B4-BE49-F238E27FC236}">
                    <a16:creationId xmlns:a16="http://schemas.microsoft.com/office/drawing/2014/main" id="{E3AC4D8C-C564-904B-C77A-C0AE1410784E}"/>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16" name="Straight Connector 115">
                <a:extLst>
                  <a:ext uri="{FF2B5EF4-FFF2-40B4-BE49-F238E27FC236}">
                    <a16:creationId xmlns:a16="http://schemas.microsoft.com/office/drawing/2014/main" id="{AE9AF1E5-CF3D-D213-7679-73310AA04175}"/>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grpSp>
        <p:nvGrpSpPr>
          <p:cNvPr id="117" name="Group 116">
            <a:extLst>
              <a:ext uri="{FF2B5EF4-FFF2-40B4-BE49-F238E27FC236}">
                <a16:creationId xmlns:a16="http://schemas.microsoft.com/office/drawing/2014/main" id="{810A868B-23CD-36AD-9D6A-C131DB4E3D55}"/>
              </a:ext>
            </a:extLst>
          </p:cNvPr>
          <p:cNvGrpSpPr>
            <a:grpSpLocks/>
          </p:cNvGrpSpPr>
          <p:nvPr/>
        </p:nvGrpSpPr>
        <p:grpSpPr>
          <a:xfrm>
            <a:off x="5975560" y="4865326"/>
            <a:ext cx="201168" cy="201168"/>
            <a:chOff x="5429600" y="3283535"/>
            <a:chExt cx="182880" cy="182880"/>
          </a:xfrm>
        </p:grpSpPr>
        <p:sp>
          <p:nvSpPr>
            <p:cNvPr id="118" name="Oval 117">
              <a:extLst>
                <a:ext uri="{FF2B5EF4-FFF2-40B4-BE49-F238E27FC236}">
                  <a16:creationId xmlns:a16="http://schemas.microsoft.com/office/drawing/2014/main" id="{6941C71B-5D56-44DB-31A0-BFB154B330BD}"/>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119" name="Group 118">
              <a:extLst>
                <a:ext uri="{FF2B5EF4-FFF2-40B4-BE49-F238E27FC236}">
                  <a16:creationId xmlns:a16="http://schemas.microsoft.com/office/drawing/2014/main" id="{C26325BB-5D7B-4A44-FE1A-701D9D8699D2}"/>
                </a:ext>
              </a:extLst>
            </p:cNvPr>
            <p:cNvGrpSpPr>
              <a:grpSpLocks/>
            </p:cNvGrpSpPr>
            <p:nvPr/>
          </p:nvGrpSpPr>
          <p:grpSpPr>
            <a:xfrm>
              <a:off x="5463704" y="3348571"/>
              <a:ext cx="108098" cy="52808"/>
              <a:chOff x="5096539" y="3329197"/>
              <a:chExt cx="108098" cy="52808"/>
            </a:xfrm>
          </p:grpSpPr>
          <p:cxnSp>
            <p:nvCxnSpPr>
              <p:cNvPr id="120" name="Straight Connector 119">
                <a:extLst>
                  <a:ext uri="{FF2B5EF4-FFF2-40B4-BE49-F238E27FC236}">
                    <a16:creationId xmlns:a16="http://schemas.microsoft.com/office/drawing/2014/main" id="{C66927F8-D06C-E3B9-CE30-BBB39DFCC72B}"/>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1" name="Straight Connector 120">
                <a:extLst>
                  <a:ext uri="{FF2B5EF4-FFF2-40B4-BE49-F238E27FC236}">
                    <a16:creationId xmlns:a16="http://schemas.microsoft.com/office/drawing/2014/main" id="{66EEED48-D8DF-0517-14C7-DE90D1A2948C}"/>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grpSp>
        <p:nvGrpSpPr>
          <p:cNvPr id="122" name="Group 121">
            <a:extLst>
              <a:ext uri="{FF2B5EF4-FFF2-40B4-BE49-F238E27FC236}">
                <a16:creationId xmlns:a16="http://schemas.microsoft.com/office/drawing/2014/main" id="{0585214D-A7EA-EF02-A116-8511C14F3D1B}"/>
              </a:ext>
            </a:extLst>
          </p:cNvPr>
          <p:cNvGrpSpPr>
            <a:grpSpLocks/>
          </p:cNvGrpSpPr>
          <p:nvPr/>
        </p:nvGrpSpPr>
        <p:grpSpPr>
          <a:xfrm>
            <a:off x="5977072" y="2687887"/>
            <a:ext cx="201168" cy="201168"/>
            <a:chOff x="5429600" y="3283535"/>
            <a:chExt cx="182880" cy="182880"/>
          </a:xfrm>
        </p:grpSpPr>
        <p:sp>
          <p:nvSpPr>
            <p:cNvPr id="123" name="Oval 122">
              <a:extLst>
                <a:ext uri="{FF2B5EF4-FFF2-40B4-BE49-F238E27FC236}">
                  <a16:creationId xmlns:a16="http://schemas.microsoft.com/office/drawing/2014/main" id="{848D88BD-B90A-6610-AD9F-9071D1A45696}"/>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124" name="Group 123">
              <a:extLst>
                <a:ext uri="{FF2B5EF4-FFF2-40B4-BE49-F238E27FC236}">
                  <a16:creationId xmlns:a16="http://schemas.microsoft.com/office/drawing/2014/main" id="{7CE9E47C-6E94-7BA4-097B-14A1868214DF}"/>
                </a:ext>
              </a:extLst>
            </p:cNvPr>
            <p:cNvGrpSpPr>
              <a:grpSpLocks/>
            </p:cNvGrpSpPr>
            <p:nvPr/>
          </p:nvGrpSpPr>
          <p:grpSpPr>
            <a:xfrm>
              <a:off x="5463704" y="3348571"/>
              <a:ext cx="108098" cy="52808"/>
              <a:chOff x="5096539" y="3329197"/>
              <a:chExt cx="108098" cy="52808"/>
            </a:xfrm>
          </p:grpSpPr>
          <p:cxnSp>
            <p:nvCxnSpPr>
              <p:cNvPr id="125" name="Straight Connector 124">
                <a:extLst>
                  <a:ext uri="{FF2B5EF4-FFF2-40B4-BE49-F238E27FC236}">
                    <a16:creationId xmlns:a16="http://schemas.microsoft.com/office/drawing/2014/main" id="{9856F828-36AC-F7DE-6BEB-3E00D23C4A8F}"/>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6" name="Straight Connector 125">
                <a:extLst>
                  <a:ext uri="{FF2B5EF4-FFF2-40B4-BE49-F238E27FC236}">
                    <a16:creationId xmlns:a16="http://schemas.microsoft.com/office/drawing/2014/main" id="{672974F9-9842-B217-80D2-F38D2F7D41CC}"/>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grpSp>
        <p:nvGrpSpPr>
          <p:cNvPr id="127" name="Group 126">
            <a:extLst>
              <a:ext uri="{FF2B5EF4-FFF2-40B4-BE49-F238E27FC236}">
                <a16:creationId xmlns:a16="http://schemas.microsoft.com/office/drawing/2014/main" id="{8CD92E87-D6FE-024D-C01D-FF1ABB0EA00C}"/>
              </a:ext>
            </a:extLst>
          </p:cNvPr>
          <p:cNvGrpSpPr>
            <a:grpSpLocks/>
          </p:cNvGrpSpPr>
          <p:nvPr/>
        </p:nvGrpSpPr>
        <p:grpSpPr>
          <a:xfrm>
            <a:off x="7560121" y="2695818"/>
            <a:ext cx="201168" cy="201168"/>
            <a:chOff x="5429600" y="3283535"/>
            <a:chExt cx="182880" cy="182880"/>
          </a:xfrm>
        </p:grpSpPr>
        <p:sp>
          <p:nvSpPr>
            <p:cNvPr id="128" name="Oval 127">
              <a:extLst>
                <a:ext uri="{FF2B5EF4-FFF2-40B4-BE49-F238E27FC236}">
                  <a16:creationId xmlns:a16="http://schemas.microsoft.com/office/drawing/2014/main" id="{459A2066-FD78-A1B2-E2AF-17EDE21F5733}"/>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129" name="Group 128">
              <a:extLst>
                <a:ext uri="{FF2B5EF4-FFF2-40B4-BE49-F238E27FC236}">
                  <a16:creationId xmlns:a16="http://schemas.microsoft.com/office/drawing/2014/main" id="{764FCCEE-DA13-7D2F-E71E-31586B57B17C}"/>
                </a:ext>
              </a:extLst>
            </p:cNvPr>
            <p:cNvGrpSpPr>
              <a:grpSpLocks/>
            </p:cNvGrpSpPr>
            <p:nvPr/>
          </p:nvGrpSpPr>
          <p:grpSpPr>
            <a:xfrm>
              <a:off x="5463704" y="3348571"/>
              <a:ext cx="108098" cy="52808"/>
              <a:chOff x="5096539" y="3329197"/>
              <a:chExt cx="108098" cy="52808"/>
            </a:xfrm>
          </p:grpSpPr>
          <p:cxnSp>
            <p:nvCxnSpPr>
              <p:cNvPr id="130" name="Straight Connector 129">
                <a:extLst>
                  <a:ext uri="{FF2B5EF4-FFF2-40B4-BE49-F238E27FC236}">
                    <a16:creationId xmlns:a16="http://schemas.microsoft.com/office/drawing/2014/main" id="{17817667-E4F5-FE3E-21B0-8AABAF599766}"/>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31" name="Straight Connector 130">
                <a:extLst>
                  <a:ext uri="{FF2B5EF4-FFF2-40B4-BE49-F238E27FC236}">
                    <a16:creationId xmlns:a16="http://schemas.microsoft.com/office/drawing/2014/main" id="{4E8281E9-E81D-4511-3F4C-AE925E06A041}"/>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grpSp>
        <p:nvGrpSpPr>
          <p:cNvPr id="132" name="Group 131">
            <a:extLst>
              <a:ext uri="{FF2B5EF4-FFF2-40B4-BE49-F238E27FC236}">
                <a16:creationId xmlns:a16="http://schemas.microsoft.com/office/drawing/2014/main" id="{A4201C19-E146-318A-3293-55AC527AAB5C}"/>
              </a:ext>
            </a:extLst>
          </p:cNvPr>
          <p:cNvGrpSpPr>
            <a:grpSpLocks/>
          </p:cNvGrpSpPr>
          <p:nvPr/>
        </p:nvGrpSpPr>
        <p:grpSpPr>
          <a:xfrm>
            <a:off x="7568524" y="4882804"/>
            <a:ext cx="201168" cy="201168"/>
            <a:chOff x="5429600" y="3283535"/>
            <a:chExt cx="182880" cy="182880"/>
          </a:xfrm>
        </p:grpSpPr>
        <p:sp>
          <p:nvSpPr>
            <p:cNvPr id="133" name="Oval 132">
              <a:extLst>
                <a:ext uri="{FF2B5EF4-FFF2-40B4-BE49-F238E27FC236}">
                  <a16:creationId xmlns:a16="http://schemas.microsoft.com/office/drawing/2014/main" id="{F6CD4C71-8B28-6C47-16DC-AE762D02F6A6}"/>
                </a:ext>
              </a:extLst>
            </p:cNvPr>
            <p:cNvSpPr>
              <a:spLocks/>
            </p:cNvSpPr>
            <p:nvPr/>
          </p:nvSpPr>
          <p:spPr>
            <a:xfrm>
              <a:off x="5429600" y="3283535"/>
              <a:ext cx="182880" cy="18288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CMU Serif" panose="02000603000000000000" pitchFamily="2" charset="0"/>
                <a:ea typeface="CMU Serif" panose="02000603000000000000" pitchFamily="2" charset="0"/>
                <a:cs typeface="CMU Serif" panose="02000603000000000000" pitchFamily="2" charset="0"/>
              </a:endParaRPr>
            </a:p>
          </p:txBody>
        </p:sp>
        <p:grpSp>
          <p:nvGrpSpPr>
            <p:cNvPr id="134" name="Group 133">
              <a:extLst>
                <a:ext uri="{FF2B5EF4-FFF2-40B4-BE49-F238E27FC236}">
                  <a16:creationId xmlns:a16="http://schemas.microsoft.com/office/drawing/2014/main" id="{E6D112E2-6AD9-596A-E7D7-A9D336F3439C}"/>
                </a:ext>
              </a:extLst>
            </p:cNvPr>
            <p:cNvGrpSpPr>
              <a:grpSpLocks/>
            </p:cNvGrpSpPr>
            <p:nvPr/>
          </p:nvGrpSpPr>
          <p:grpSpPr>
            <a:xfrm>
              <a:off x="5463704" y="3348571"/>
              <a:ext cx="108098" cy="52808"/>
              <a:chOff x="5096539" y="3329197"/>
              <a:chExt cx="108098" cy="52808"/>
            </a:xfrm>
          </p:grpSpPr>
          <p:cxnSp>
            <p:nvCxnSpPr>
              <p:cNvPr id="135" name="Straight Connector 134">
                <a:extLst>
                  <a:ext uri="{FF2B5EF4-FFF2-40B4-BE49-F238E27FC236}">
                    <a16:creationId xmlns:a16="http://schemas.microsoft.com/office/drawing/2014/main" id="{C93B748B-7E5C-C5AE-EB70-56C1ADE93C96}"/>
                  </a:ext>
                </a:extLst>
              </p:cNvPr>
              <p:cNvCxnSpPr>
                <a:cxnSpLocks/>
              </p:cNvCxnSpPr>
              <p:nvPr/>
            </p:nvCxnSpPr>
            <p:spPr>
              <a:xfrm>
                <a:off x="5096539" y="3382005"/>
                <a:ext cx="5983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36" name="Straight Connector 135">
                <a:extLst>
                  <a:ext uri="{FF2B5EF4-FFF2-40B4-BE49-F238E27FC236}">
                    <a16:creationId xmlns:a16="http://schemas.microsoft.com/office/drawing/2014/main" id="{C9DDCAF3-1174-A028-D95A-9EBAE494B51C}"/>
                  </a:ext>
                </a:extLst>
              </p:cNvPr>
              <p:cNvCxnSpPr>
                <a:cxnSpLocks/>
              </p:cNvCxnSpPr>
              <p:nvPr/>
            </p:nvCxnSpPr>
            <p:spPr>
              <a:xfrm flipV="1">
                <a:off x="5150218" y="3329197"/>
                <a:ext cx="54419" cy="5280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59686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B1B0-9D40-A341-44EA-B55B53C269C2}"/>
              </a:ext>
            </a:extLst>
          </p:cNvPr>
          <p:cNvSpPr>
            <a:spLocks noGrp="1"/>
          </p:cNvSpPr>
          <p:nvPr>
            <p:ph type="title"/>
          </p:nvPr>
        </p:nvSpPr>
        <p:spPr/>
        <p:txBody>
          <a:bodyPr/>
          <a:lstStyle/>
          <a:p>
            <a:r>
              <a:rPr lang="en-US" dirty="0"/>
              <a:t>Deblurring Example: Out of Distribution Metrics</a:t>
            </a:r>
          </a:p>
        </p:txBody>
      </p:sp>
      <p:sp>
        <p:nvSpPr>
          <p:cNvPr id="4" name="Slide Number Placeholder 3">
            <a:extLst>
              <a:ext uri="{FF2B5EF4-FFF2-40B4-BE49-F238E27FC236}">
                <a16:creationId xmlns:a16="http://schemas.microsoft.com/office/drawing/2014/main" id="{533E4803-C506-1E42-7D12-BACD4B0E2369}"/>
              </a:ext>
            </a:extLst>
          </p:cNvPr>
          <p:cNvSpPr>
            <a:spLocks noGrp="1"/>
          </p:cNvSpPr>
          <p:nvPr>
            <p:ph type="sldNum" sz="quarter" idx="12"/>
          </p:nvPr>
        </p:nvSpPr>
        <p:spPr/>
        <p:txBody>
          <a:bodyPr/>
          <a:lstStyle/>
          <a:p>
            <a:fld id="{6113E31D-E2AB-40D1-8B51-AFA5AFEF393A}" type="slidenum">
              <a:rPr lang="en-US" smtClean="0"/>
              <a:pPr/>
              <a:t>22</a:t>
            </a:fld>
            <a:endParaRPr lang="en-US" dirty="0"/>
          </a:p>
        </p:txBody>
      </p:sp>
      <p:sp>
        <p:nvSpPr>
          <p:cNvPr id="5" name="Rectangle 4">
            <a:extLst>
              <a:ext uri="{FF2B5EF4-FFF2-40B4-BE49-F238E27FC236}">
                <a16:creationId xmlns:a16="http://schemas.microsoft.com/office/drawing/2014/main" id="{8953C0EB-0033-59F2-8C34-BD12389DF79D}"/>
              </a:ext>
            </a:extLst>
          </p:cNvPr>
          <p:cNvSpPr/>
          <p:nvPr/>
        </p:nvSpPr>
        <p:spPr>
          <a:xfrm>
            <a:off x="2524441" y="3975444"/>
            <a:ext cx="7143114" cy="2239198"/>
          </a:xfrm>
          <a:prstGeom prst="rect">
            <a:avLst/>
          </a:prstGeom>
          <a:solidFill>
            <a:srgbClr val="F4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639B1BC4-4031-D84D-5E4D-F2CB589D0777}"/>
              </a:ext>
            </a:extLst>
          </p:cNvPr>
          <p:cNvSpPr/>
          <p:nvPr/>
        </p:nvSpPr>
        <p:spPr>
          <a:xfrm>
            <a:off x="2524441" y="1702635"/>
            <a:ext cx="7143114" cy="2239198"/>
          </a:xfrm>
          <a:prstGeom prst="rect">
            <a:avLst/>
          </a:prstGeom>
          <a:solidFill>
            <a:srgbClr val="4095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6">
            <a:extLst>
              <a:ext uri="{FF2B5EF4-FFF2-40B4-BE49-F238E27FC236}">
                <a16:creationId xmlns:a16="http://schemas.microsoft.com/office/drawing/2014/main" id="{C56D2E98-771D-0E64-3CF7-78F9A3F7137D}"/>
              </a:ext>
            </a:extLst>
          </p:cNvPr>
          <p:cNvPicPr>
            <a:picLocks noChangeAspect="1"/>
          </p:cNvPicPr>
          <p:nvPr/>
        </p:nvPicPr>
        <p:blipFill>
          <a:blip r:embed="rId2"/>
          <a:stretch>
            <a:fillRect/>
          </a:stretch>
        </p:blipFill>
        <p:spPr>
          <a:xfrm>
            <a:off x="3168060" y="1786000"/>
            <a:ext cx="2072470" cy="2072470"/>
          </a:xfrm>
          <a:prstGeom prst="rect">
            <a:avLst/>
          </a:prstGeom>
        </p:spPr>
      </p:pic>
      <p:pic>
        <p:nvPicPr>
          <p:cNvPr id="8" name="Picture 7">
            <a:extLst>
              <a:ext uri="{FF2B5EF4-FFF2-40B4-BE49-F238E27FC236}">
                <a16:creationId xmlns:a16="http://schemas.microsoft.com/office/drawing/2014/main" id="{994032F1-23FD-7E64-147C-5AE821BE448D}"/>
              </a:ext>
            </a:extLst>
          </p:cNvPr>
          <p:cNvPicPr>
            <a:picLocks noChangeAspect="1"/>
          </p:cNvPicPr>
          <p:nvPr/>
        </p:nvPicPr>
        <p:blipFill>
          <a:blip r:embed="rId3"/>
          <a:stretch>
            <a:fillRect/>
          </a:stretch>
        </p:blipFill>
        <p:spPr>
          <a:xfrm>
            <a:off x="3168060" y="4058808"/>
            <a:ext cx="2072470" cy="2072470"/>
          </a:xfrm>
          <a:prstGeom prst="rect">
            <a:avLst/>
          </a:prstGeom>
        </p:spPr>
      </p:pic>
      <p:pic>
        <p:nvPicPr>
          <p:cNvPr id="9" name="Picture 8">
            <a:extLst>
              <a:ext uri="{FF2B5EF4-FFF2-40B4-BE49-F238E27FC236}">
                <a16:creationId xmlns:a16="http://schemas.microsoft.com/office/drawing/2014/main" id="{D8BF8597-2AB1-A7FF-F893-7FA93D77F452}"/>
              </a:ext>
            </a:extLst>
          </p:cNvPr>
          <p:cNvPicPr>
            <a:picLocks noChangeAspect="1"/>
          </p:cNvPicPr>
          <p:nvPr/>
        </p:nvPicPr>
        <p:blipFill>
          <a:blip r:embed="rId4"/>
          <a:stretch>
            <a:fillRect/>
          </a:stretch>
        </p:blipFill>
        <p:spPr>
          <a:xfrm>
            <a:off x="7516792" y="4058808"/>
            <a:ext cx="2072470" cy="2072470"/>
          </a:xfrm>
          <a:prstGeom prst="rect">
            <a:avLst/>
          </a:prstGeom>
        </p:spPr>
      </p:pic>
      <p:pic>
        <p:nvPicPr>
          <p:cNvPr id="10" name="Picture 9">
            <a:extLst>
              <a:ext uri="{FF2B5EF4-FFF2-40B4-BE49-F238E27FC236}">
                <a16:creationId xmlns:a16="http://schemas.microsoft.com/office/drawing/2014/main" id="{0FBC925E-4F63-7CB8-FB47-F95328B44211}"/>
              </a:ext>
            </a:extLst>
          </p:cNvPr>
          <p:cNvPicPr>
            <a:picLocks noChangeAspect="1"/>
          </p:cNvPicPr>
          <p:nvPr/>
        </p:nvPicPr>
        <p:blipFill>
          <a:blip r:embed="rId5"/>
          <a:stretch>
            <a:fillRect/>
          </a:stretch>
        </p:blipFill>
        <p:spPr>
          <a:xfrm>
            <a:off x="5342426" y="1786000"/>
            <a:ext cx="2072470" cy="2072470"/>
          </a:xfrm>
          <a:prstGeom prst="rect">
            <a:avLst/>
          </a:prstGeom>
        </p:spPr>
      </p:pic>
      <p:pic>
        <p:nvPicPr>
          <p:cNvPr id="11" name="Picture 10">
            <a:extLst>
              <a:ext uri="{FF2B5EF4-FFF2-40B4-BE49-F238E27FC236}">
                <a16:creationId xmlns:a16="http://schemas.microsoft.com/office/drawing/2014/main" id="{7BAD27EF-B785-33D2-9734-2D65A90097F1}"/>
              </a:ext>
            </a:extLst>
          </p:cNvPr>
          <p:cNvPicPr>
            <a:picLocks noChangeAspect="1"/>
          </p:cNvPicPr>
          <p:nvPr/>
        </p:nvPicPr>
        <p:blipFill>
          <a:blip r:embed="rId6"/>
          <a:stretch>
            <a:fillRect/>
          </a:stretch>
        </p:blipFill>
        <p:spPr>
          <a:xfrm>
            <a:off x="5342426" y="4058808"/>
            <a:ext cx="2072470" cy="2072470"/>
          </a:xfrm>
          <a:prstGeom prst="rect">
            <a:avLst/>
          </a:prstGeom>
        </p:spPr>
      </p:pic>
      <p:pic>
        <p:nvPicPr>
          <p:cNvPr id="12" name="Picture 11">
            <a:extLst>
              <a:ext uri="{FF2B5EF4-FFF2-40B4-BE49-F238E27FC236}">
                <a16:creationId xmlns:a16="http://schemas.microsoft.com/office/drawing/2014/main" id="{6AC4217D-B61F-3BEF-40CA-8E32D3BD8360}"/>
              </a:ext>
            </a:extLst>
          </p:cNvPr>
          <p:cNvPicPr>
            <a:picLocks noChangeAspect="1"/>
          </p:cNvPicPr>
          <p:nvPr/>
        </p:nvPicPr>
        <p:blipFill>
          <a:blip r:embed="rId7"/>
          <a:stretch>
            <a:fillRect/>
          </a:stretch>
        </p:blipFill>
        <p:spPr>
          <a:xfrm>
            <a:off x="7516792" y="1786000"/>
            <a:ext cx="2072470" cy="2072470"/>
          </a:xfrm>
          <a:prstGeom prst="rect">
            <a:avLst/>
          </a:prstGeom>
        </p:spPr>
      </p:pic>
      <p:sp>
        <p:nvSpPr>
          <p:cNvPr id="13" name="TextBox 12">
            <a:extLst>
              <a:ext uri="{FF2B5EF4-FFF2-40B4-BE49-F238E27FC236}">
                <a16:creationId xmlns:a16="http://schemas.microsoft.com/office/drawing/2014/main" id="{A9929ADD-6679-577C-DC7C-1279A8B8A2D1}"/>
              </a:ext>
            </a:extLst>
          </p:cNvPr>
          <p:cNvSpPr txBox="1"/>
          <p:nvPr/>
        </p:nvSpPr>
        <p:spPr>
          <a:xfrm rot="16200000">
            <a:off x="1784743" y="2576711"/>
            <a:ext cx="2072470" cy="492443"/>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In Distribution – MNIST </a:t>
            </a:r>
          </a:p>
        </p:txBody>
      </p:sp>
      <p:sp>
        <p:nvSpPr>
          <p:cNvPr id="14" name="TextBox 13">
            <a:extLst>
              <a:ext uri="{FF2B5EF4-FFF2-40B4-BE49-F238E27FC236}">
                <a16:creationId xmlns:a16="http://schemas.microsoft.com/office/drawing/2014/main" id="{C90F99EF-C8C0-3FAC-D017-24A40F1CD9B5}"/>
              </a:ext>
            </a:extLst>
          </p:cNvPr>
          <p:cNvSpPr txBox="1"/>
          <p:nvPr/>
        </p:nvSpPr>
        <p:spPr>
          <a:xfrm rot="16200000">
            <a:off x="1784744" y="4848821"/>
            <a:ext cx="2072470" cy="492443"/>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Out of Distribution -- </a:t>
            </a:r>
            <a:r>
              <a:rPr lang="en-US" sz="2400" baseline="-25000" dirty="0" err="1">
                <a:latin typeface="CMU Serif" panose="02000603000000000000" pitchFamily="2" charset="0"/>
                <a:ea typeface="CMU Serif" panose="02000603000000000000" pitchFamily="2" charset="0"/>
                <a:cs typeface="CMU Serif" panose="02000603000000000000" pitchFamily="2" charset="0"/>
              </a:rPr>
              <a:t>notMNIST</a:t>
            </a:r>
            <a:endParaRPr lang="en-US" sz="2400" baseline="-25000" dirty="0">
              <a:latin typeface="CMU Serif" panose="02000603000000000000" pitchFamily="2" charset="0"/>
              <a:ea typeface="CMU Serif" panose="02000603000000000000" pitchFamily="2" charset="0"/>
              <a:cs typeface="CMU Serif" panose="02000603000000000000" pitchFamily="2" charset="0"/>
            </a:endParaRPr>
          </a:p>
        </p:txBody>
      </p:sp>
      <p:sp>
        <p:nvSpPr>
          <p:cNvPr id="15" name="Right Brace 14">
            <a:extLst>
              <a:ext uri="{FF2B5EF4-FFF2-40B4-BE49-F238E27FC236}">
                <a16:creationId xmlns:a16="http://schemas.microsoft.com/office/drawing/2014/main" id="{07D6A805-26D9-F71B-E493-FB809493F7AB}"/>
              </a:ext>
            </a:extLst>
          </p:cNvPr>
          <p:cNvSpPr/>
          <p:nvPr/>
        </p:nvSpPr>
        <p:spPr>
          <a:xfrm rot="16200000">
            <a:off x="4147685" y="565736"/>
            <a:ext cx="113220" cy="2072470"/>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6" name="Right Brace 15">
            <a:extLst>
              <a:ext uri="{FF2B5EF4-FFF2-40B4-BE49-F238E27FC236}">
                <a16:creationId xmlns:a16="http://schemas.microsoft.com/office/drawing/2014/main" id="{9E861333-6C1B-38AD-2204-C8EBBF323C1A}"/>
              </a:ext>
            </a:extLst>
          </p:cNvPr>
          <p:cNvSpPr/>
          <p:nvPr/>
        </p:nvSpPr>
        <p:spPr>
          <a:xfrm rot="16200000">
            <a:off x="6322051" y="565736"/>
            <a:ext cx="113220" cy="2072470"/>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7" name="Right Brace 16">
            <a:extLst>
              <a:ext uri="{FF2B5EF4-FFF2-40B4-BE49-F238E27FC236}">
                <a16:creationId xmlns:a16="http://schemas.microsoft.com/office/drawing/2014/main" id="{FD660C85-5999-150E-7E36-7ADCDAE7D2F9}"/>
              </a:ext>
            </a:extLst>
          </p:cNvPr>
          <p:cNvSpPr/>
          <p:nvPr/>
        </p:nvSpPr>
        <p:spPr>
          <a:xfrm rot="16200000">
            <a:off x="8496417" y="565736"/>
            <a:ext cx="113220" cy="2072470"/>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8" name="TextBox 17">
            <a:extLst>
              <a:ext uri="{FF2B5EF4-FFF2-40B4-BE49-F238E27FC236}">
                <a16:creationId xmlns:a16="http://schemas.microsoft.com/office/drawing/2014/main" id="{7572BEB0-AD7E-062B-0955-DB50480832B0}"/>
              </a:ext>
            </a:extLst>
          </p:cNvPr>
          <p:cNvSpPr txBox="1"/>
          <p:nvPr/>
        </p:nvSpPr>
        <p:spPr>
          <a:xfrm>
            <a:off x="3168059" y="1236365"/>
            <a:ext cx="2072471" cy="246221"/>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Original</a:t>
            </a:r>
          </a:p>
        </p:txBody>
      </p:sp>
      <p:sp>
        <p:nvSpPr>
          <p:cNvPr id="19" name="TextBox 18">
            <a:extLst>
              <a:ext uri="{FF2B5EF4-FFF2-40B4-BE49-F238E27FC236}">
                <a16:creationId xmlns:a16="http://schemas.microsoft.com/office/drawing/2014/main" id="{060AC71A-738C-E174-D349-DBBB3E941BD3}"/>
              </a:ext>
            </a:extLst>
          </p:cNvPr>
          <p:cNvSpPr txBox="1"/>
          <p:nvPr/>
        </p:nvSpPr>
        <p:spPr>
          <a:xfrm>
            <a:off x="5342426" y="1236365"/>
            <a:ext cx="2072471" cy="246221"/>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Blurred</a:t>
            </a:r>
          </a:p>
        </p:txBody>
      </p:sp>
      <p:sp>
        <p:nvSpPr>
          <p:cNvPr id="20" name="TextBox 19">
            <a:extLst>
              <a:ext uri="{FF2B5EF4-FFF2-40B4-BE49-F238E27FC236}">
                <a16:creationId xmlns:a16="http://schemas.microsoft.com/office/drawing/2014/main" id="{22F17B13-5D36-C8AE-B976-4AF26E686E42}"/>
              </a:ext>
            </a:extLst>
          </p:cNvPr>
          <p:cNvSpPr txBox="1"/>
          <p:nvPr/>
        </p:nvSpPr>
        <p:spPr>
          <a:xfrm>
            <a:off x="7516792" y="1236365"/>
            <a:ext cx="2072471" cy="246221"/>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Recovered</a:t>
            </a:r>
          </a:p>
        </p:txBody>
      </p:sp>
      <p:sp>
        <p:nvSpPr>
          <p:cNvPr id="21" name="Rectangle 20">
            <a:extLst>
              <a:ext uri="{FF2B5EF4-FFF2-40B4-BE49-F238E27FC236}">
                <a16:creationId xmlns:a16="http://schemas.microsoft.com/office/drawing/2014/main" id="{7AA8332E-551E-9056-3861-48BD593EA31E}"/>
              </a:ext>
            </a:extLst>
          </p:cNvPr>
          <p:cNvSpPr/>
          <p:nvPr/>
        </p:nvSpPr>
        <p:spPr>
          <a:xfrm>
            <a:off x="7551510" y="4095961"/>
            <a:ext cx="2003388" cy="199647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908817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C3D2C-CC0B-C3D0-0A61-A97A73765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2FA92-269B-F5FE-0778-2E36401B0AE8}"/>
              </a:ext>
            </a:extLst>
          </p:cNvPr>
          <p:cNvSpPr>
            <a:spLocks noGrp="1"/>
          </p:cNvSpPr>
          <p:nvPr>
            <p:ph type="title"/>
          </p:nvPr>
        </p:nvSpPr>
        <p:spPr/>
        <p:txBody>
          <a:bodyPr/>
          <a:lstStyle/>
          <a:p>
            <a:r>
              <a:rPr lang="en-US" dirty="0"/>
              <a:t>Deblurring Example: Out of Distribution Metrics</a:t>
            </a:r>
          </a:p>
        </p:txBody>
      </p:sp>
      <p:sp>
        <p:nvSpPr>
          <p:cNvPr id="4" name="Slide Number Placeholder 3">
            <a:extLst>
              <a:ext uri="{FF2B5EF4-FFF2-40B4-BE49-F238E27FC236}">
                <a16:creationId xmlns:a16="http://schemas.microsoft.com/office/drawing/2014/main" id="{28F79218-6E02-4F77-0A94-765513D7B621}"/>
              </a:ext>
            </a:extLst>
          </p:cNvPr>
          <p:cNvSpPr>
            <a:spLocks noGrp="1"/>
          </p:cNvSpPr>
          <p:nvPr>
            <p:ph type="sldNum" sz="quarter" idx="12"/>
          </p:nvPr>
        </p:nvSpPr>
        <p:spPr/>
        <p:txBody>
          <a:bodyPr/>
          <a:lstStyle/>
          <a:p>
            <a:fld id="{6113E31D-E2AB-40D1-8B51-AFA5AFEF393A}" type="slidenum">
              <a:rPr lang="en-US" smtClean="0"/>
              <a:pPr/>
              <a:t>23</a:t>
            </a:fld>
            <a:endParaRPr lang="en-US" dirty="0"/>
          </a:p>
        </p:txBody>
      </p:sp>
      <p:pic>
        <p:nvPicPr>
          <p:cNvPr id="22" name="Picture 21">
            <a:extLst>
              <a:ext uri="{FF2B5EF4-FFF2-40B4-BE49-F238E27FC236}">
                <a16:creationId xmlns:a16="http://schemas.microsoft.com/office/drawing/2014/main" id="{C3478B20-C7AE-E8F0-400E-D10478154E9C}"/>
              </a:ext>
            </a:extLst>
          </p:cNvPr>
          <p:cNvPicPr>
            <a:picLocks noChangeAspect="1"/>
          </p:cNvPicPr>
          <p:nvPr/>
        </p:nvPicPr>
        <p:blipFill>
          <a:blip r:embed="rId8"/>
          <a:stretch>
            <a:fillRect/>
          </a:stretch>
        </p:blipFill>
        <p:spPr>
          <a:xfrm>
            <a:off x="745102" y="3029543"/>
            <a:ext cx="2103120" cy="2103120"/>
          </a:xfrm>
          <a:prstGeom prst="rect">
            <a:avLst/>
          </a:prstGeom>
        </p:spPr>
      </p:pic>
      <p:pic>
        <p:nvPicPr>
          <p:cNvPr id="24" name="Picture 23">
            <a:extLst>
              <a:ext uri="{FF2B5EF4-FFF2-40B4-BE49-F238E27FC236}">
                <a16:creationId xmlns:a16="http://schemas.microsoft.com/office/drawing/2014/main" id="{46C49BD2-748D-DCF6-1063-3A0A71CDBC8A}"/>
              </a:ext>
            </a:extLst>
          </p:cNvPr>
          <p:cNvPicPr>
            <a:picLocks noChangeAspect="1"/>
          </p:cNvPicPr>
          <p:nvPr/>
        </p:nvPicPr>
        <p:blipFill>
          <a:blip r:embed="rId9"/>
          <a:stretch>
            <a:fillRect/>
          </a:stretch>
        </p:blipFill>
        <p:spPr>
          <a:xfrm>
            <a:off x="2849050" y="3029543"/>
            <a:ext cx="2103120" cy="2103120"/>
          </a:xfrm>
          <a:prstGeom prst="rect">
            <a:avLst/>
          </a:prstGeom>
        </p:spPr>
      </p:pic>
      <p:pic>
        <p:nvPicPr>
          <p:cNvPr id="26" name="Picture 25">
            <a:extLst>
              <a:ext uri="{FF2B5EF4-FFF2-40B4-BE49-F238E27FC236}">
                <a16:creationId xmlns:a16="http://schemas.microsoft.com/office/drawing/2014/main" id="{70B852E3-D7FE-1719-2305-843EFFD26A2A}"/>
              </a:ext>
            </a:extLst>
          </p:cNvPr>
          <p:cNvPicPr>
            <a:picLocks noChangeAspect="1"/>
          </p:cNvPicPr>
          <p:nvPr/>
        </p:nvPicPr>
        <p:blipFill>
          <a:blip r:embed="rId10"/>
          <a:stretch>
            <a:fillRect/>
          </a:stretch>
        </p:blipFill>
        <p:spPr>
          <a:xfrm>
            <a:off x="4952998" y="3029543"/>
            <a:ext cx="2103120" cy="2103120"/>
          </a:xfrm>
          <a:prstGeom prst="rect">
            <a:avLst/>
          </a:prstGeom>
        </p:spPr>
      </p:pic>
      <p:pic>
        <p:nvPicPr>
          <p:cNvPr id="28" name="Picture 27">
            <a:extLst>
              <a:ext uri="{FF2B5EF4-FFF2-40B4-BE49-F238E27FC236}">
                <a16:creationId xmlns:a16="http://schemas.microsoft.com/office/drawing/2014/main" id="{201440B2-7B1D-8129-C0E4-CF19E330466F}"/>
              </a:ext>
            </a:extLst>
          </p:cNvPr>
          <p:cNvPicPr>
            <a:picLocks noChangeAspect="1"/>
          </p:cNvPicPr>
          <p:nvPr/>
        </p:nvPicPr>
        <p:blipFill>
          <a:blip r:embed="rId11"/>
          <a:stretch>
            <a:fillRect/>
          </a:stretch>
        </p:blipFill>
        <p:spPr>
          <a:xfrm>
            <a:off x="7056946" y="3029543"/>
            <a:ext cx="2103120" cy="2103120"/>
          </a:xfrm>
          <a:prstGeom prst="rect">
            <a:avLst/>
          </a:prstGeom>
        </p:spPr>
      </p:pic>
      <p:pic>
        <p:nvPicPr>
          <p:cNvPr id="30" name="Picture 29">
            <a:extLst>
              <a:ext uri="{FF2B5EF4-FFF2-40B4-BE49-F238E27FC236}">
                <a16:creationId xmlns:a16="http://schemas.microsoft.com/office/drawing/2014/main" id="{9AE4C2D4-25BE-3A4E-2A19-D028F36E51E1}"/>
              </a:ext>
            </a:extLst>
          </p:cNvPr>
          <p:cNvPicPr>
            <a:picLocks noChangeAspect="1"/>
          </p:cNvPicPr>
          <p:nvPr/>
        </p:nvPicPr>
        <p:blipFill>
          <a:blip r:embed="rId12"/>
          <a:stretch>
            <a:fillRect/>
          </a:stretch>
        </p:blipFill>
        <p:spPr>
          <a:xfrm>
            <a:off x="9160895" y="3029543"/>
            <a:ext cx="2103120" cy="2103120"/>
          </a:xfrm>
          <a:prstGeom prst="rect">
            <a:avLst/>
          </a:prstGeom>
        </p:spPr>
      </p:pic>
      <p:sp>
        <p:nvSpPr>
          <p:cNvPr id="34" name="Content Placeholder 2">
            <a:extLst>
              <a:ext uri="{FF2B5EF4-FFF2-40B4-BE49-F238E27FC236}">
                <a16:creationId xmlns:a16="http://schemas.microsoft.com/office/drawing/2014/main" id="{C7D11214-0E41-A157-3A84-0E81F81DDC32}"/>
              </a:ext>
            </a:extLst>
          </p:cNvPr>
          <p:cNvSpPr>
            <a:spLocks noGrp="1"/>
          </p:cNvSpPr>
          <p:nvPr>
            <p:ph idx="1"/>
          </p:nvPr>
        </p:nvSpPr>
        <p:spPr>
          <a:xfrm>
            <a:off x="745104" y="1728967"/>
            <a:ext cx="10701793" cy="882153"/>
          </a:xfrm>
        </p:spPr>
        <p:txBody>
          <a:bodyPr/>
          <a:lstStyle/>
          <a:p>
            <a:pPr>
              <a:spcAft>
                <a:spcPts val="600"/>
              </a:spcAft>
            </a:pPr>
            <a:r>
              <a:rPr lang="en-US" dirty="0"/>
              <a:t>PAIR offers some cheaply computable metrics to help predict if a new sample is “in distribution” of training data</a:t>
            </a:r>
          </a:p>
        </p:txBody>
      </p:sp>
      <p:pic>
        <p:nvPicPr>
          <p:cNvPr id="47" name="Picture 46"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d_\bfb \circ e_\bfb)(\bfb)-\bfb\|}{\|\bfb \|}$$&#10;&#10;\end{document}" title="IguanaTex Picture Display">
            <a:extLst>
              <a:ext uri="{FF2B5EF4-FFF2-40B4-BE49-F238E27FC236}">
                <a16:creationId xmlns:a16="http://schemas.microsoft.com/office/drawing/2014/main" id="{C7DE4E31-A39D-C564-704B-7B41AA96F0D4}"/>
              </a:ext>
            </a:extLst>
          </p:cNvPr>
          <p:cNvPicPr>
            <a:picLocks noChangeAspect="1"/>
          </p:cNvPicPr>
          <p:nvPr>
            <p:custDataLst>
              <p:tags r:id="rId1"/>
            </p:custDataLst>
          </p:nvPr>
        </p:nvPicPr>
        <p:blipFill>
          <a:blip r:embed="rId13"/>
          <a:stretch>
            <a:fillRect/>
          </a:stretch>
        </p:blipFill>
        <p:spPr>
          <a:xfrm>
            <a:off x="1145584" y="5179277"/>
            <a:ext cx="1408000" cy="411714"/>
          </a:xfrm>
          <a:prstGeom prst="rect">
            <a:avLst/>
          </a:prstGeom>
        </p:spPr>
      </p:pic>
      <p:pic>
        <p:nvPicPr>
          <p:cNvPr id="49" name="Picture 48"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d_\bfb(\bfM e_\bfx(\bfx_{\rm pred})) - \bfb\|}{\|\bfb\|}$$&#10;&#10;\end{document}" title="IguanaTex Picture Display">
            <a:extLst>
              <a:ext uri="{FF2B5EF4-FFF2-40B4-BE49-F238E27FC236}">
                <a16:creationId xmlns:a16="http://schemas.microsoft.com/office/drawing/2014/main" id="{AFC36817-F26D-FE42-96D0-938351BE42B9}"/>
              </a:ext>
            </a:extLst>
          </p:cNvPr>
          <p:cNvPicPr>
            <a:picLocks noChangeAspect="1"/>
          </p:cNvPicPr>
          <p:nvPr>
            <p:custDataLst>
              <p:tags r:id="rId2"/>
            </p:custDataLst>
          </p:nvPr>
        </p:nvPicPr>
        <p:blipFill>
          <a:blip r:embed="rId14"/>
          <a:stretch>
            <a:fillRect/>
          </a:stretch>
        </p:blipFill>
        <p:spPr>
          <a:xfrm>
            <a:off x="3101284" y="5179277"/>
            <a:ext cx="1702381" cy="411714"/>
          </a:xfrm>
          <a:prstGeom prst="rect">
            <a:avLst/>
          </a:prstGeom>
        </p:spPr>
      </p:pic>
      <p:pic>
        <p:nvPicPr>
          <p:cNvPr id="51" name="Picture 50"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d_\bfx \circ e_\bfx)(\bfx_{\rm pred}) - \bfx_{\rm pred}\|}{\|\bfx_{\rm pred} \|}$$&#10;&#10;\end{document}" title="IguanaTex Picture Display">
            <a:extLst>
              <a:ext uri="{FF2B5EF4-FFF2-40B4-BE49-F238E27FC236}">
                <a16:creationId xmlns:a16="http://schemas.microsoft.com/office/drawing/2014/main" id="{F3B29761-A153-F373-6A3D-C2C58C90E344}"/>
              </a:ext>
            </a:extLst>
          </p:cNvPr>
          <p:cNvPicPr>
            <a:picLocks noChangeAspect="1"/>
          </p:cNvPicPr>
          <p:nvPr>
            <p:custDataLst>
              <p:tags r:id="rId3"/>
            </p:custDataLst>
          </p:nvPr>
        </p:nvPicPr>
        <p:blipFill>
          <a:blip r:embed="rId15"/>
          <a:stretch>
            <a:fillRect/>
          </a:stretch>
        </p:blipFill>
        <p:spPr>
          <a:xfrm>
            <a:off x="5077872" y="5179277"/>
            <a:ext cx="1944381" cy="418000"/>
          </a:xfrm>
          <a:prstGeom prst="rect">
            <a:avLst/>
          </a:prstGeom>
        </p:spPr>
      </p:pic>
      <p:pic>
        <p:nvPicPr>
          <p:cNvPr id="53" name="Picture 52"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bfM^\dagger e_\bfb(\bfb) - e_\bfx(\bfx_{\rm pred}) \|}{\|e_\bfx(\bfx_{\rm pred}) \|}$$&#10;&#10;\end{document}" title="IguanaTex Picture Display">
            <a:extLst>
              <a:ext uri="{FF2B5EF4-FFF2-40B4-BE49-F238E27FC236}">
                <a16:creationId xmlns:a16="http://schemas.microsoft.com/office/drawing/2014/main" id="{E7A80B74-E9B6-1FBE-FD07-F92855B38CB2}"/>
              </a:ext>
            </a:extLst>
          </p:cNvPr>
          <p:cNvPicPr>
            <a:picLocks noChangeAspect="1"/>
          </p:cNvPicPr>
          <p:nvPr>
            <p:custDataLst>
              <p:tags r:id="rId4"/>
            </p:custDataLst>
          </p:nvPr>
        </p:nvPicPr>
        <p:blipFill>
          <a:blip r:embed="rId16"/>
          <a:stretch>
            <a:fillRect/>
          </a:stretch>
        </p:blipFill>
        <p:spPr>
          <a:xfrm>
            <a:off x="7332422" y="5163275"/>
            <a:ext cx="1765238" cy="435810"/>
          </a:xfrm>
          <a:prstGeom prst="rect">
            <a:avLst/>
          </a:prstGeom>
        </p:spPr>
      </p:pic>
      <p:pic>
        <p:nvPicPr>
          <p:cNvPr id="55" name="Picture 54"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bfM e_\bfx(\bfx_{\rm pred}) - e_\bfb(\bfb) \|}{\|e_\bfb(\bfb)\|}$$&#10;&#10;\end{document}" title="IguanaTex Picture Display">
            <a:extLst>
              <a:ext uri="{FF2B5EF4-FFF2-40B4-BE49-F238E27FC236}">
                <a16:creationId xmlns:a16="http://schemas.microsoft.com/office/drawing/2014/main" id="{93D89F9F-8950-E57E-24CA-572DB2764087}"/>
              </a:ext>
            </a:extLst>
          </p:cNvPr>
          <p:cNvPicPr>
            <a:picLocks noChangeAspect="1"/>
          </p:cNvPicPr>
          <p:nvPr>
            <p:custDataLst>
              <p:tags r:id="rId5"/>
            </p:custDataLst>
          </p:nvPr>
        </p:nvPicPr>
        <p:blipFill>
          <a:blip r:embed="rId17"/>
          <a:stretch>
            <a:fillRect/>
          </a:stretch>
        </p:blipFill>
        <p:spPr>
          <a:xfrm>
            <a:off x="9448800" y="5179277"/>
            <a:ext cx="1691905" cy="411714"/>
          </a:xfrm>
          <a:prstGeom prst="rect">
            <a:avLst/>
          </a:prstGeom>
        </p:spPr>
      </p:pic>
    </p:spTree>
    <p:extLst>
      <p:ext uri="{BB962C8B-B14F-4D97-AF65-F5344CB8AC3E}">
        <p14:creationId xmlns:p14="http://schemas.microsoft.com/office/powerpoint/2010/main" val="408321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D450C-7949-29CC-C5BE-E6085B4D1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BA693-5964-E982-7AD0-D1430C12CBC2}"/>
              </a:ext>
            </a:extLst>
          </p:cNvPr>
          <p:cNvSpPr>
            <a:spLocks noGrp="1"/>
          </p:cNvSpPr>
          <p:nvPr>
            <p:ph type="title"/>
          </p:nvPr>
        </p:nvSpPr>
        <p:spPr/>
        <p:txBody>
          <a:bodyPr/>
          <a:lstStyle/>
          <a:p>
            <a:r>
              <a:rPr lang="en-US" dirty="0"/>
              <a:t>Deblurring Example: Out of Distribution Metrics</a:t>
            </a:r>
          </a:p>
        </p:txBody>
      </p:sp>
      <p:sp>
        <p:nvSpPr>
          <p:cNvPr id="4" name="Slide Number Placeholder 3">
            <a:extLst>
              <a:ext uri="{FF2B5EF4-FFF2-40B4-BE49-F238E27FC236}">
                <a16:creationId xmlns:a16="http://schemas.microsoft.com/office/drawing/2014/main" id="{FAAEDE71-166B-630E-4D0B-02C5F8D0A021}"/>
              </a:ext>
            </a:extLst>
          </p:cNvPr>
          <p:cNvSpPr>
            <a:spLocks noGrp="1"/>
          </p:cNvSpPr>
          <p:nvPr>
            <p:ph type="sldNum" sz="quarter" idx="12"/>
          </p:nvPr>
        </p:nvSpPr>
        <p:spPr/>
        <p:txBody>
          <a:bodyPr/>
          <a:lstStyle/>
          <a:p>
            <a:fld id="{6113E31D-E2AB-40D1-8B51-AFA5AFEF393A}" type="slidenum">
              <a:rPr lang="en-US" smtClean="0"/>
              <a:pPr/>
              <a:t>24</a:t>
            </a:fld>
            <a:endParaRPr lang="en-US" dirty="0"/>
          </a:p>
        </p:txBody>
      </p:sp>
      <p:sp>
        <p:nvSpPr>
          <p:cNvPr id="5" name="Rectangle 4">
            <a:extLst>
              <a:ext uri="{FF2B5EF4-FFF2-40B4-BE49-F238E27FC236}">
                <a16:creationId xmlns:a16="http://schemas.microsoft.com/office/drawing/2014/main" id="{53537B06-B913-E9A3-1304-027462709F6F}"/>
              </a:ext>
            </a:extLst>
          </p:cNvPr>
          <p:cNvSpPr/>
          <p:nvPr/>
        </p:nvSpPr>
        <p:spPr>
          <a:xfrm>
            <a:off x="2524441" y="3975444"/>
            <a:ext cx="7143114" cy="2239198"/>
          </a:xfrm>
          <a:prstGeom prst="rect">
            <a:avLst/>
          </a:prstGeom>
          <a:solidFill>
            <a:srgbClr val="F4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855778A3-56E9-3388-7731-962A996C4B6D}"/>
              </a:ext>
            </a:extLst>
          </p:cNvPr>
          <p:cNvSpPr/>
          <p:nvPr/>
        </p:nvSpPr>
        <p:spPr>
          <a:xfrm>
            <a:off x="2524441" y="1702635"/>
            <a:ext cx="7143114" cy="2239198"/>
          </a:xfrm>
          <a:prstGeom prst="rect">
            <a:avLst/>
          </a:prstGeom>
          <a:solidFill>
            <a:srgbClr val="4095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6">
            <a:extLst>
              <a:ext uri="{FF2B5EF4-FFF2-40B4-BE49-F238E27FC236}">
                <a16:creationId xmlns:a16="http://schemas.microsoft.com/office/drawing/2014/main" id="{5871FDCA-7319-F239-7728-545C2F9D584A}"/>
              </a:ext>
            </a:extLst>
          </p:cNvPr>
          <p:cNvPicPr>
            <a:picLocks noChangeAspect="1"/>
          </p:cNvPicPr>
          <p:nvPr/>
        </p:nvPicPr>
        <p:blipFill>
          <a:blip r:embed="rId2"/>
          <a:stretch>
            <a:fillRect/>
          </a:stretch>
        </p:blipFill>
        <p:spPr>
          <a:xfrm>
            <a:off x="3168060" y="1786000"/>
            <a:ext cx="2072470" cy="2072470"/>
          </a:xfrm>
          <a:prstGeom prst="rect">
            <a:avLst/>
          </a:prstGeom>
        </p:spPr>
      </p:pic>
      <p:pic>
        <p:nvPicPr>
          <p:cNvPr id="8" name="Picture 7">
            <a:extLst>
              <a:ext uri="{FF2B5EF4-FFF2-40B4-BE49-F238E27FC236}">
                <a16:creationId xmlns:a16="http://schemas.microsoft.com/office/drawing/2014/main" id="{E84ED2F8-2379-1E21-EF75-BDC99657E577}"/>
              </a:ext>
            </a:extLst>
          </p:cNvPr>
          <p:cNvPicPr>
            <a:picLocks noChangeAspect="1"/>
          </p:cNvPicPr>
          <p:nvPr/>
        </p:nvPicPr>
        <p:blipFill>
          <a:blip r:embed="rId3"/>
          <a:stretch>
            <a:fillRect/>
          </a:stretch>
        </p:blipFill>
        <p:spPr>
          <a:xfrm>
            <a:off x="3168060" y="4058808"/>
            <a:ext cx="2072470" cy="2072470"/>
          </a:xfrm>
          <a:prstGeom prst="rect">
            <a:avLst/>
          </a:prstGeom>
        </p:spPr>
      </p:pic>
      <p:pic>
        <p:nvPicPr>
          <p:cNvPr id="9" name="Picture 8">
            <a:extLst>
              <a:ext uri="{FF2B5EF4-FFF2-40B4-BE49-F238E27FC236}">
                <a16:creationId xmlns:a16="http://schemas.microsoft.com/office/drawing/2014/main" id="{62483FAC-D505-00FF-685B-979E6CC901A8}"/>
              </a:ext>
            </a:extLst>
          </p:cNvPr>
          <p:cNvPicPr>
            <a:picLocks noChangeAspect="1"/>
          </p:cNvPicPr>
          <p:nvPr/>
        </p:nvPicPr>
        <p:blipFill>
          <a:blip r:embed="rId4"/>
          <a:stretch>
            <a:fillRect/>
          </a:stretch>
        </p:blipFill>
        <p:spPr>
          <a:xfrm>
            <a:off x="7516792" y="4058808"/>
            <a:ext cx="2072470" cy="2072470"/>
          </a:xfrm>
          <a:prstGeom prst="rect">
            <a:avLst/>
          </a:prstGeom>
        </p:spPr>
      </p:pic>
      <p:pic>
        <p:nvPicPr>
          <p:cNvPr id="10" name="Picture 9">
            <a:extLst>
              <a:ext uri="{FF2B5EF4-FFF2-40B4-BE49-F238E27FC236}">
                <a16:creationId xmlns:a16="http://schemas.microsoft.com/office/drawing/2014/main" id="{C22916FA-6593-A8CD-5026-7300EDF08B08}"/>
              </a:ext>
            </a:extLst>
          </p:cNvPr>
          <p:cNvPicPr>
            <a:picLocks noChangeAspect="1"/>
          </p:cNvPicPr>
          <p:nvPr/>
        </p:nvPicPr>
        <p:blipFill>
          <a:blip r:embed="rId5"/>
          <a:stretch>
            <a:fillRect/>
          </a:stretch>
        </p:blipFill>
        <p:spPr>
          <a:xfrm>
            <a:off x="5342426" y="1786000"/>
            <a:ext cx="2072470" cy="2072470"/>
          </a:xfrm>
          <a:prstGeom prst="rect">
            <a:avLst/>
          </a:prstGeom>
        </p:spPr>
      </p:pic>
      <p:pic>
        <p:nvPicPr>
          <p:cNvPr id="11" name="Picture 10">
            <a:extLst>
              <a:ext uri="{FF2B5EF4-FFF2-40B4-BE49-F238E27FC236}">
                <a16:creationId xmlns:a16="http://schemas.microsoft.com/office/drawing/2014/main" id="{2E70BA67-4587-5A76-37EA-811AB1A638A4}"/>
              </a:ext>
            </a:extLst>
          </p:cNvPr>
          <p:cNvPicPr>
            <a:picLocks noChangeAspect="1"/>
          </p:cNvPicPr>
          <p:nvPr/>
        </p:nvPicPr>
        <p:blipFill>
          <a:blip r:embed="rId6"/>
          <a:stretch>
            <a:fillRect/>
          </a:stretch>
        </p:blipFill>
        <p:spPr>
          <a:xfrm>
            <a:off x="5342426" y="4058808"/>
            <a:ext cx="2072470" cy="2072470"/>
          </a:xfrm>
          <a:prstGeom prst="rect">
            <a:avLst/>
          </a:prstGeom>
        </p:spPr>
      </p:pic>
      <p:pic>
        <p:nvPicPr>
          <p:cNvPr id="12" name="Picture 11">
            <a:extLst>
              <a:ext uri="{FF2B5EF4-FFF2-40B4-BE49-F238E27FC236}">
                <a16:creationId xmlns:a16="http://schemas.microsoft.com/office/drawing/2014/main" id="{EF966032-7580-B180-06B2-0D82AE540E45}"/>
              </a:ext>
            </a:extLst>
          </p:cNvPr>
          <p:cNvPicPr>
            <a:picLocks noChangeAspect="1"/>
          </p:cNvPicPr>
          <p:nvPr/>
        </p:nvPicPr>
        <p:blipFill>
          <a:blip r:embed="rId7"/>
          <a:stretch>
            <a:fillRect/>
          </a:stretch>
        </p:blipFill>
        <p:spPr>
          <a:xfrm>
            <a:off x="7516792" y="1786000"/>
            <a:ext cx="2072470" cy="2072470"/>
          </a:xfrm>
          <a:prstGeom prst="rect">
            <a:avLst/>
          </a:prstGeom>
        </p:spPr>
      </p:pic>
      <p:sp>
        <p:nvSpPr>
          <p:cNvPr id="13" name="TextBox 12">
            <a:extLst>
              <a:ext uri="{FF2B5EF4-FFF2-40B4-BE49-F238E27FC236}">
                <a16:creationId xmlns:a16="http://schemas.microsoft.com/office/drawing/2014/main" id="{F00A7228-EC46-7EC7-DA1A-3238BB60E190}"/>
              </a:ext>
            </a:extLst>
          </p:cNvPr>
          <p:cNvSpPr txBox="1"/>
          <p:nvPr/>
        </p:nvSpPr>
        <p:spPr>
          <a:xfrm rot="16200000">
            <a:off x="1784743" y="2576711"/>
            <a:ext cx="2072470" cy="492443"/>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In Distribution – MNIST </a:t>
            </a:r>
          </a:p>
        </p:txBody>
      </p:sp>
      <p:sp>
        <p:nvSpPr>
          <p:cNvPr id="14" name="TextBox 13">
            <a:extLst>
              <a:ext uri="{FF2B5EF4-FFF2-40B4-BE49-F238E27FC236}">
                <a16:creationId xmlns:a16="http://schemas.microsoft.com/office/drawing/2014/main" id="{A5A784D2-C6CB-5950-14E3-4BE4E767DBE7}"/>
              </a:ext>
            </a:extLst>
          </p:cNvPr>
          <p:cNvSpPr txBox="1"/>
          <p:nvPr/>
        </p:nvSpPr>
        <p:spPr>
          <a:xfrm rot="16200000">
            <a:off x="1784744" y="4848821"/>
            <a:ext cx="2072470" cy="492443"/>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Out of Distribution -- </a:t>
            </a:r>
            <a:r>
              <a:rPr lang="en-US" sz="2400" baseline="-25000" dirty="0" err="1">
                <a:latin typeface="CMU Serif" panose="02000603000000000000" pitchFamily="2" charset="0"/>
                <a:ea typeface="CMU Serif" panose="02000603000000000000" pitchFamily="2" charset="0"/>
                <a:cs typeface="CMU Serif" panose="02000603000000000000" pitchFamily="2" charset="0"/>
              </a:rPr>
              <a:t>notMNIST</a:t>
            </a:r>
            <a:endParaRPr lang="en-US" sz="2400" baseline="-25000" dirty="0">
              <a:latin typeface="CMU Serif" panose="02000603000000000000" pitchFamily="2" charset="0"/>
              <a:ea typeface="CMU Serif" panose="02000603000000000000" pitchFamily="2" charset="0"/>
              <a:cs typeface="CMU Serif" panose="02000603000000000000" pitchFamily="2" charset="0"/>
            </a:endParaRPr>
          </a:p>
        </p:txBody>
      </p:sp>
      <p:sp>
        <p:nvSpPr>
          <p:cNvPr id="15" name="Right Brace 14">
            <a:extLst>
              <a:ext uri="{FF2B5EF4-FFF2-40B4-BE49-F238E27FC236}">
                <a16:creationId xmlns:a16="http://schemas.microsoft.com/office/drawing/2014/main" id="{A3369B96-8C71-9104-7767-A3E52586AAFA}"/>
              </a:ext>
            </a:extLst>
          </p:cNvPr>
          <p:cNvSpPr/>
          <p:nvPr/>
        </p:nvSpPr>
        <p:spPr>
          <a:xfrm rot="16200000">
            <a:off x="4147685" y="565736"/>
            <a:ext cx="113220" cy="2072470"/>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6" name="Right Brace 15">
            <a:extLst>
              <a:ext uri="{FF2B5EF4-FFF2-40B4-BE49-F238E27FC236}">
                <a16:creationId xmlns:a16="http://schemas.microsoft.com/office/drawing/2014/main" id="{E19604EC-100D-3E3B-262C-11D207DB4995}"/>
              </a:ext>
            </a:extLst>
          </p:cNvPr>
          <p:cNvSpPr/>
          <p:nvPr/>
        </p:nvSpPr>
        <p:spPr>
          <a:xfrm rot="16200000">
            <a:off x="6322051" y="565736"/>
            <a:ext cx="113220" cy="2072470"/>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7" name="Right Brace 16">
            <a:extLst>
              <a:ext uri="{FF2B5EF4-FFF2-40B4-BE49-F238E27FC236}">
                <a16:creationId xmlns:a16="http://schemas.microsoft.com/office/drawing/2014/main" id="{EEF3F811-B380-8D4A-83CB-D3DC32354D35}"/>
              </a:ext>
            </a:extLst>
          </p:cNvPr>
          <p:cNvSpPr/>
          <p:nvPr/>
        </p:nvSpPr>
        <p:spPr>
          <a:xfrm rot="16200000">
            <a:off x="8496417" y="565736"/>
            <a:ext cx="113220" cy="2072470"/>
          </a:xfrm>
          <a:prstGeom prst="righ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8" name="TextBox 17">
            <a:extLst>
              <a:ext uri="{FF2B5EF4-FFF2-40B4-BE49-F238E27FC236}">
                <a16:creationId xmlns:a16="http://schemas.microsoft.com/office/drawing/2014/main" id="{905597BB-C0C1-D5BC-6BB6-DDB9436C9773}"/>
              </a:ext>
            </a:extLst>
          </p:cNvPr>
          <p:cNvSpPr txBox="1"/>
          <p:nvPr/>
        </p:nvSpPr>
        <p:spPr>
          <a:xfrm>
            <a:off x="3168059" y="1236365"/>
            <a:ext cx="2072471" cy="246221"/>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Original</a:t>
            </a:r>
          </a:p>
        </p:txBody>
      </p:sp>
      <p:sp>
        <p:nvSpPr>
          <p:cNvPr id="19" name="TextBox 18">
            <a:extLst>
              <a:ext uri="{FF2B5EF4-FFF2-40B4-BE49-F238E27FC236}">
                <a16:creationId xmlns:a16="http://schemas.microsoft.com/office/drawing/2014/main" id="{51D41805-9394-6B7C-3ED0-FDDB6C7982F1}"/>
              </a:ext>
            </a:extLst>
          </p:cNvPr>
          <p:cNvSpPr txBox="1"/>
          <p:nvPr/>
        </p:nvSpPr>
        <p:spPr>
          <a:xfrm>
            <a:off x="5342426" y="1236365"/>
            <a:ext cx="2072471" cy="246221"/>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Blurred</a:t>
            </a:r>
          </a:p>
        </p:txBody>
      </p:sp>
      <p:sp>
        <p:nvSpPr>
          <p:cNvPr id="20" name="TextBox 19">
            <a:extLst>
              <a:ext uri="{FF2B5EF4-FFF2-40B4-BE49-F238E27FC236}">
                <a16:creationId xmlns:a16="http://schemas.microsoft.com/office/drawing/2014/main" id="{ABF33C25-3CEB-53E3-168C-98FA2616D286}"/>
              </a:ext>
            </a:extLst>
          </p:cNvPr>
          <p:cNvSpPr txBox="1"/>
          <p:nvPr/>
        </p:nvSpPr>
        <p:spPr>
          <a:xfrm>
            <a:off x="7516792" y="1236365"/>
            <a:ext cx="2072471" cy="246221"/>
          </a:xfrm>
          <a:prstGeom prst="rect">
            <a:avLst/>
          </a:prstGeom>
          <a:noFill/>
        </p:spPr>
        <p:txBody>
          <a:bodyPr wrap="square" lIns="0" tIns="0" rIns="0" bIns="0" rtlCol="0">
            <a:spAutoFit/>
          </a:bodyPr>
          <a:lstStyle/>
          <a:p>
            <a:pPr algn="ctr"/>
            <a:r>
              <a:rPr lang="en-US" sz="2400" baseline="-25000" dirty="0">
                <a:latin typeface="CMU Serif" panose="02000603000000000000" pitchFamily="2" charset="0"/>
                <a:ea typeface="CMU Serif" panose="02000603000000000000" pitchFamily="2" charset="0"/>
                <a:cs typeface="CMU Serif" panose="02000603000000000000" pitchFamily="2" charset="0"/>
              </a:rPr>
              <a:t>Recovered</a:t>
            </a:r>
          </a:p>
        </p:txBody>
      </p:sp>
      <p:sp>
        <p:nvSpPr>
          <p:cNvPr id="21" name="Rectangle 20">
            <a:extLst>
              <a:ext uri="{FF2B5EF4-FFF2-40B4-BE49-F238E27FC236}">
                <a16:creationId xmlns:a16="http://schemas.microsoft.com/office/drawing/2014/main" id="{03D18524-5F49-C197-AAA3-1AC15C6523E4}"/>
              </a:ext>
            </a:extLst>
          </p:cNvPr>
          <p:cNvSpPr/>
          <p:nvPr/>
        </p:nvSpPr>
        <p:spPr>
          <a:xfrm>
            <a:off x="7551510" y="4095961"/>
            <a:ext cx="2003388" cy="199647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4803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A69A3-2E25-40FC-1625-AD670A0E1205}"/>
            </a:ext>
          </a:extLst>
        </p:cNvPr>
        <p:cNvGrpSpPr/>
        <p:nvPr/>
      </p:nvGrpSpPr>
      <p:grpSpPr>
        <a:xfrm>
          <a:off x="0" y="0"/>
          <a:ext cx="0" cy="0"/>
          <a:chOff x="0" y="0"/>
          <a:chExt cx="0" cy="0"/>
        </a:xfrm>
      </p:grpSpPr>
      <p:sp>
        <p:nvSpPr>
          <p:cNvPr id="1099" name="Arc 1098">
            <a:extLst>
              <a:ext uri="{FF2B5EF4-FFF2-40B4-BE49-F238E27FC236}">
                <a16:creationId xmlns:a16="http://schemas.microsoft.com/office/drawing/2014/main" id="{128FB2CF-AF1D-0CB2-623A-911D37CB7377}"/>
              </a:ext>
            </a:extLst>
          </p:cNvPr>
          <p:cNvSpPr/>
          <p:nvPr/>
        </p:nvSpPr>
        <p:spPr>
          <a:xfrm rot="4917226" flipV="1">
            <a:off x="1166042" y="2482486"/>
            <a:ext cx="2011680" cy="2011680"/>
          </a:xfrm>
          <a:prstGeom prst="arc">
            <a:avLst>
              <a:gd name="adj1" fmla="val 19919085"/>
              <a:gd name="adj2" fmla="val 48669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18" name="Arc 1117">
            <a:extLst>
              <a:ext uri="{FF2B5EF4-FFF2-40B4-BE49-F238E27FC236}">
                <a16:creationId xmlns:a16="http://schemas.microsoft.com/office/drawing/2014/main" id="{C8FADEA6-85C9-0BA1-0032-F575187F3EEA}"/>
              </a:ext>
            </a:extLst>
          </p:cNvPr>
          <p:cNvSpPr/>
          <p:nvPr/>
        </p:nvSpPr>
        <p:spPr>
          <a:xfrm rot="4917226" flipV="1">
            <a:off x="1101566" y="2391046"/>
            <a:ext cx="2194560" cy="2194560"/>
          </a:xfrm>
          <a:prstGeom prst="arc">
            <a:avLst>
              <a:gd name="adj1" fmla="val 19919085"/>
              <a:gd name="adj2" fmla="val 4909963"/>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19" name="Arc 1118">
            <a:extLst>
              <a:ext uri="{FF2B5EF4-FFF2-40B4-BE49-F238E27FC236}">
                <a16:creationId xmlns:a16="http://schemas.microsoft.com/office/drawing/2014/main" id="{46AFB813-2D8B-2D9F-7A0D-0E1C0BF405C4}"/>
              </a:ext>
            </a:extLst>
          </p:cNvPr>
          <p:cNvSpPr/>
          <p:nvPr/>
        </p:nvSpPr>
        <p:spPr>
          <a:xfrm rot="4917226" flipV="1">
            <a:off x="1032517" y="2299606"/>
            <a:ext cx="2377440" cy="2377440"/>
          </a:xfrm>
          <a:prstGeom prst="arc">
            <a:avLst>
              <a:gd name="adj1" fmla="val 19919085"/>
              <a:gd name="adj2" fmla="val 48804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20" name="Arc 1119">
            <a:extLst>
              <a:ext uri="{FF2B5EF4-FFF2-40B4-BE49-F238E27FC236}">
                <a16:creationId xmlns:a16="http://schemas.microsoft.com/office/drawing/2014/main" id="{E767C412-CC63-2DBE-0310-0769B953D654}"/>
              </a:ext>
            </a:extLst>
          </p:cNvPr>
          <p:cNvSpPr/>
          <p:nvPr/>
        </p:nvSpPr>
        <p:spPr>
          <a:xfrm rot="4917226" flipV="1">
            <a:off x="955360" y="2208166"/>
            <a:ext cx="2560320" cy="2560320"/>
          </a:xfrm>
          <a:prstGeom prst="arc">
            <a:avLst>
              <a:gd name="adj1" fmla="val 19919085"/>
              <a:gd name="adj2" fmla="val 488623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CDF64C6B-0922-B5ED-E28A-47394D2F559B}"/>
              </a:ext>
            </a:extLst>
          </p:cNvPr>
          <p:cNvSpPr>
            <a:spLocks noGrp="1"/>
          </p:cNvSpPr>
          <p:nvPr>
            <p:ph type="title"/>
          </p:nvPr>
        </p:nvSpPr>
        <p:spPr/>
        <p:txBody>
          <a:bodyPr/>
          <a:lstStyle/>
          <a:p>
            <a:r>
              <a:rPr lang="en-US" dirty="0"/>
              <a:t>Waveform Inversion Example</a:t>
            </a:r>
          </a:p>
        </p:txBody>
      </p:sp>
      <p:sp>
        <p:nvSpPr>
          <p:cNvPr id="4" name="Slide Number Placeholder 3">
            <a:extLst>
              <a:ext uri="{FF2B5EF4-FFF2-40B4-BE49-F238E27FC236}">
                <a16:creationId xmlns:a16="http://schemas.microsoft.com/office/drawing/2014/main" id="{523C1F9E-D016-FEF7-9CF2-B7CE6974FEC6}"/>
              </a:ext>
            </a:extLst>
          </p:cNvPr>
          <p:cNvSpPr>
            <a:spLocks noGrp="1"/>
          </p:cNvSpPr>
          <p:nvPr>
            <p:ph type="sldNum" sz="quarter" idx="12"/>
          </p:nvPr>
        </p:nvSpPr>
        <p:spPr/>
        <p:txBody>
          <a:bodyPr/>
          <a:lstStyle/>
          <a:p>
            <a:fld id="{6113E31D-E2AB-40D1-8B51-AFA5AFEF393A}" type="slidenum">
              <a:rPr lang="en-US" smtClean="0"/>
              <a:pPr/>
              <a:t>25</a:t>
            </a:fld>
            <a:endParaRPr lang="en-US" dirty="0"/>
          </a:p>
        </p:txBody>
      </p:sp>
      <p:pic>
        <p:nvPicPr>
          <p:cNvPr id="14" name="Picture 13" descr="\documentclass{article}&#10;\usepackage{amsmath}&#10;\pagestyle{empty}&#10;\begin{document}&#10;&#10;$A(\textbf{x}) + \boldsymbol \epsilon = \textbf{b}$&#10;&#10;\end{document}" title="IguanaTex Picture Display">
            <a:extLst>
              <a:ext uri="{FF2B5EF4-FFF2-40B4-BE49-F238E27FC236}">
                <a16:creationId xmlns:a16="http://schemas.microsoft.com/office/drawing/2014/main" id="{CC5DBE5D-383A-81E3-E4E1-BC6E6C8CA95F}"/>
              </a:ext>
            </a:extLst>
          </p:cNvPr>
          <p:cNvPicPr>
            <a:picLocks noChangeAspect="1"/>
          </p:cNvPicPr>
          <p:nvPr>
            <p:custDataLst>
              <p:tags r:id="rId1"/>
            </p:custDataLst>
          </p:nvPr>
        </p:nvPicPr>
        <p:blipFill>
          <a:blip r:embed="rId9"/>
          <a:stretch>
            <a:fillRect/>
          </a:stretch>
        </p:blipFill>
        <p:spPr>
          <a:xfrm>
            <a:off x="9866057" y="-594675"/>
            <a:ext cx="2325943" cy="407162"/>
          </a:xfrm>
          <a:prstGeom prst="rect">
            <a:avLst/>
          </a:prstGeom>
          <a:ln>
            <a:solidFill>
              <a:schemeClr val="bg1"/>
            </a:solidFill>
          </a:ln>
        </p:spPr>
      </p:pic>
      <p:pic>
        <p:nvPicPr>
          <p:cNvPr id="10" name="Picture 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title="IguanaTex Picture Display">
            <a:extLst>
              <a:ext uri="{FF2B5EF4-FFF2-40B4-BE49-F238E27FC236}">
                <a16:creationId xmlns:a16="http://schemas.microsoft.com/office/drawing/2014/main" id="{E716E4AC-4068-312B-D1B6-87A3C33F0549}"/>
              </a:ext>
            </a:extLst>
          </p:cNvPr>
          <p:cNvPicPr>
            <a:picLocks noChangeAspect="1"/>
          </p:cNvPicPr>
          <p:nvPr>
            <p:custDataLst>
              <p:tags r:id="rId2"/>
            </p:custDataLst>
          </p:nvPr>
        </p:nvPicPr>
        <p:blipFill>
          <a:blip r:embed="rId10"/>
          <a:stretch>
            <a:fillRect/>
          </a:stretch>
        </p:blipFill>
        <p:spPr>
          <a:xfrm>
            <a:off x="2614338" y="2134166"/>
            <a:ext cx="280381" cy="290133"/>
          </a:xfrm>
          <a:prstGeom prst="rect">
            <a:avLst/>
          </a:prstGeom>
        </p:spPr>
      </p:pic>
      <p:pic>
        <p:nvPicPr>
          <p:cNvPr id="15" name="Picture 1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617AC609-9283-C717-63BD-32DA54F181E4}"/>
              </a:ext>
            </a:extLst>
          </p:cNvPr>
          <p:cNvPicPr>
            <a:picLocks noChangeAspect="1"/>
          </p:cNvPicPr>
          <p:nvPr>
            <p:custDataLst>
              <p:tags r:id="rId3"/>
            </p:custDataLst>
          </p:nvPr>
        </p:nvPicPr>
        <p:blipFill>
          <a:blip r:embed="rId11"/>
          <a:stretch>
            <a:fillRect/>
          </a:stretch>
        </p:blipFill>
        <p:spPr>
          <a:xfrm>
            <a:off x="5024270" y="2075651"/>
            <a:ext cx="482743" cy="407162"/>
          </a:xfrm>
          <a:prstGeom prst="rect">
            <a:avLst/>
          </a:prstGeom>
        </p:spPr>
      </p:pic>
      <p:pic>
        <p:nvPicPr>
          <p:cNvPr id="17" name="Picture 1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409A9DEB-603B-3626-45B7-EC4ACD61F987}"/>
              </a:ext>
            </a:extLst>
          </p:cNvPr>
          <p:cNvPicPr>
            <a:picLocks noChangeAspect="1"/>
          </p:cNvPicPr>
          <p:nvPr>
            <p:custDataLst>
              <p:tags r:id="rId4"/>
            </p:custDataLst>
          </p:nvPr>
        </p:nvPicPr>
        <p:blipFill>
          <a:blip r:embed="rId12"/>
          <a:stretch>
            <a:fillRect/>
          </a:stretch>
        </p:blipFill>
        <p:spPr>
          <a:xfrm>
            <a:off x="6436474" y="2143918"/>
            <a:ext cx="270629" cy="270629"/>
          </a:xfrm>
          <a:prstGeom prst="rect">
            <a:avLst/>
          </a:prstGeom>
        </p:spPr>
      </p:pic>
      <p:pic>
        <p:nvPicPr>
          <p:cNvPr id="19" name="Picture 1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title="IguanaTex Picture Display">
            <a:extLst>
              <a:ext uri="{FF2B5EF4-FFF2-40B4-BE49-F238E27FC236}">
                <a16:creationId xmlns:a16="http://schemas.microsoft.com/office/drawing/2014/main" id="{785D76D2-074D-4C60-8D41-65FB32FBEC43}"/>
              </a:ext>
            </a:extLst>
          </p:cNvPr>
          <p:cNvPicPr>
            <a:picLocks noChangeAspect="1"/>
          </p:cNvPicPr>
          <p:nvPr>
            <p:custDataLst>
              <p:tags r:id="rId5"/>
            </p:custDataLst>
          </p:nvPr>
        </p:nvPicPr>
        <p:blipFill>
          <a:blip r:embed="rId13"/>
          <a:stretch>
            <a:fillRect/>
          </a:stretch>
        </p:blipFill>
        <p:spPr>
          <a:xfrm>
            <a:off x="7636564" y="2187804"/>
            <a:ext cx="160914" cy="182857"/>
          </a:xfrm>
          <a:prstGeom prst="rect">
            <a:avLst/>
          </a:prstGeom>
        </p:spPr>
      </p:pic>
      <p:pic>
        <p:nvPicPr>
          <p:cNvPr id="22" name="Picture 2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0F3C64A2-17A7-4687-5341-6507F8AFCBEC}"/>
              </a:ext>
            </a:extLst>
          </p:cNvPr>
          <p:cNvPicPr>
            <a:picLocks noChangeAspect="1"/>
          </p:cNvPicPr>
          <p:nvPr>
            <p:custDataLst>
              <p:tags r:id="rId6"/>
            </p:custDataLst>
          </p:nvPr>
        </p:nvPicPr>
        <p:blipFill>
          <a:blip r:embed="rId14"/>
          <a:stretch>
            <a:fillRect/>
          </a:stretch>
        </p:blipFill>
        <p:spPr>
          <a:xfrm>
            <a:off x="8726939" y="2231689"/>
            <a:ext cx="270629" cy="95086"/>
          </a:xfrm>
          <a:prstGeom prst="rect">
            <a:avLst/>
          </a:prstGeom>
        </p:spPr>
      </p:pic>
      <p:pic>
        <p:nvPicPr>
          <p:cNvPr id="25" name="Picture 2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2B1BAC5D-7058-33ED-CD18-EC82C7D99C66}"/>
              </a:ext>
            </a:extLst>
          </p:cNvPr>
          <p:cNvPicPr>
            <a:picLocks noChangeAspect="1"/>
          </p:cNvPicPr>
          <p:nvPr>
            <p:custDataLst>
              <p:tags r:id="rId7"/>
            </p:custDataLst>
          </p:nvPr>
        </p:nvPicPr>
        <p:blipFill>
          <a:blip r:embed="rId15"/>
          <a:stretch>
            <a:fillRect/>
          </a:stretch>
        </p:blipFill>
        <p:spPr>
          <a:xfrm>
            <a:off x="9927028" y="2137823"/>
            <a:ext cx="229181" cy="282819"/>
          </a:xfrm>
          <a:prstGeom prst="rect">
            <a:avLst/>
          </a:prstGeom>
        </p:spPr>
      </p:pic>
      <p:sp>
        <p:nvSpPr>
          <p:cNvPr id="90" name="Text Placeholder 2">
            <a:extLst>
              <a:ext uri="{FF2B5EF4-FFF2-40B4-BE49-F238E27FC236}">
                <a16:creationId xmlns:a16="http://schemas.microsoft.com/office/drawing/2014/main" id="{EA64BE5C-E120-B4E7-6DD5-5153B606E5E4}"/>
              </a:ext>
            </a:extLst>
          </p:cNvPr>
          <p:cNvSpPr txBox="1">
            <a:spLocks/>
          </p:cNvSpPr>
          <p:nvPr/>
        </p:nvSpPr>
        <p:spPr>
          <a:xfrm>
            <a:off x="0" y="5446443"/>
            <a:ext cx="12192000" cy="454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erif"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erif"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erif"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MU Sans Serif" panose="02000603000000000000" pitchFamily="2" charset="0"/>
              </a:rPr>
              <a:t>Full Waveform Inversion</a:t>
            </a:r>
          </a:p>
          <a:p>
            <a:pPr marL="0" indent="0" algn="ctr">
              <a:buNone/>
            </a:pPr>
            <a:r>
              <a:rPr lang="en-US" sz="1800" i="1" dirty="0" err="1">
                <a:latin typeface="CMU Sans Serif" panose="02000603000000000000" pitchFamily="2" charset="0"/>
              </a:rPr>
              <a:t>OpenFWI</a:t>
            </a:r>
            <a:r>
              <a:rPr lang="en-US" sz="1800" i="1" dirty="0">
                <a:latin typeface="CMU Sans Serif" panose="02000603000000000000" pitchFamily="2" charset="0"/>
              </a:rPr>
              <a:t>, Acoustic Wave Equations</a:t>
            </a:r>
          </a:p>
        </p:txBody>
      </p:sp>
      <p:grpSp>
        <p:nvGrpSpPr>
          <p:cNvPr id="109" name="Group 108">
            <a:extLst>
              <a:ext uri="{FF2B5EF4-FFF2-40B4-BE49-F238E27FC236}">
                <a16:creationId xmlns:a16="http://schemas.microsoft.com/office/drawing/2014/main" id="{A992C59F-4859-E8A0-17DE-0DE65B7E9C7F}"/>
              </a:ext>
            </a:extLst>
          </p:cNvPr>
          <p:cNvGrpSpPr/>
          <p:nvPr/>
        </p:nvGrpSpPr>
        <p:grpSpPr>
          <a:xfrm rot="1099034">
            <a:off x="-2397709" y="3391811"/>
            <a:ext cx="548640" cy="608203"/>
            <a:chOff x="528529" y="3634233"/>
            <a:chExt cx="548640" cy="608203"/>
          </a:xfrm>
        </p:grpSpPr>
        <p:sp>
          <p:nvSpPr>
            <p:cNvPr id="67" name="Arc 66">
              <a:extLst>
                <a:ext uri="{FF2B5EF4-FFF2-40B4-BE49-F238E27FC236}">
                  <a16:creationId xmlns:a16="http://schemas.microsoft.com/office/drawing/2014/main" id="{2690B00A-1C24-1DC4-5810-A8D887EA3B1C}"/>
                </a:ext>
              </a:extLst>
            </p:cNvPr>
            <p:cNvSpPr/>
            <p:nvPr/>
          </p:nvSpPr>
          <p:spPr>
            <a:xfrm rot="2083914">
              <a:off x="636535" y="3737431"/>
              <a:ext cx="337725" cy="365760"/>
            </a:xfrm>
            <a:prstGeom prst="arc">
              <a:avLst>
                <a:gd name="adj1" fmla="val 17385408"/>
                <a:gd name="adj2" fmla="val 654029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Arc 80">
              <a:extLst>
                <a:ext uri="{FF2B5EF4-FFF2-40B4-BE49-F238E27FC236}">
                  <a16:creationId xmlns:a16="http://schemas.microsoft.com/office/drawing/2014/main" id="{EF712159-F451-EEFB-858C-69F6F794A68C}"/>
                </a:ext>
              </a:extLst>
            </p:cNvPr>
            <p:cNvSpPr/>
            <p:nvPr/>
          </p:nvSpPr>
          <p:spPr>
            <a:xfrm rot="2083914">
              <a:off x="718419" y="3828871"/>
              <a:ext cx="168863" cy="182880"/>
            </a:xfrm>
            <a:prstGeom prst="arc">
              <a:avLst>
                <a:gd name="adj1" fmla="val 17593193"/>
                <a:gd name="adj2" fmla="val 6436398"/>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a:extLst>
                <a:ext uri="{FF2B5EF4-FFF2-40B4-BE49-F238E27FC236}">
                  <a16:creationId xmlns:a16="http://schemas.microsoft.com/office/drawing/2014/main" id="{8F9FBD92-828E-69C9-C6C1-5CDFF53A18A9}"/>
                </a:ext>
              </a:extLst>
            </p:cNvPr>
            <p:cNvSpPr/>
            <p:nvPr/>
          </p:nvSpPr>
          <p:spPr>
            <a:xfrm rot="2083914">
              <a:off x="528529" y="3634233"/>
              <a:ext cx="548640" cy="548640"/>
            </a:xfrm>
            <a:prstGeom prst="arc">
              <a:avLst>
                <a:gd name="adj1" fmla="val 17385408"/>
                <a:gd name="adj2" fmla="val 654029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9" name="Straight Arrow Connector 98">
              <a:extLst>
                <a:ext uri="{FF2B5EF4-FFF2-40B4-BE49-F238E27FC236}">
                  <a16:creationId xmlns:a16="http://schemas.microsoft.com/office/drawing/2014/main" id="{3B80B34E-F00F-A8A2-FA90-CED351E73793}"/>
                </a:ext>
              </a:extLst>
            </p:cNvPr>
            <p:cNvCxnSpPr>
              <a:cxnSpLocks/>
              <a:stCxn id="81" idx="1"/>
            </p:cNvCxnSpPr>
            <p:nvPr/>
          </p:nvCxnSpPr>
          <p:spPr>
            <a:xfrm>
              <a:off x="802851" y="3920312"/>
              <a:ext cx="262798" cy="32212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08751F7D-1E86-ADC3-6773-085B5281084C}"/>
              </a:ext>
            </a:extLst>
          </p:cNvPr>
          <p:cNvGrpSpPr/>
          <p:nvPr/>
        </p:nvGrpSpPr>
        <p:grpSpPr>
          <a:xfrm rot="20771737" flipV="1">
            <a:off x="-2392045" y="3101933"/>
            <a:ext cx="548640" cy="608202"/>
            <a:chOff x="528529" y="3634233"/>
            <a:chExt cx="548640" cy="608202"/>
          </a:xfrm>
        </p:grpSpPr>
        <p:sp>
          <p:nvSpPr>
            <p:cNvPr id="111" name="Arc 110">
              <a:extLst>
                <a:ext uri="{FF2B5EF4-FFF2-40B4-BE49-F238E27FC236}">
                  <a16:creationId xmlns:a16="http://schemas.microsoft.com/office/drawing/2014/main" id="{1A230262-5F5F-4D5D-E656-44367FBC0E9C}"/>
                </a:ext>
              </a:extLst>
            </p:cNvPr>
            <p:cNvSpPr/>
            <p:nvPr/>
          </p:nvSpPr>
          <p:spPr>
            <a:xfrm rot="2083914">
              <a:off x="636535" y="3737431"/>
              <a:ext cx="337725" cy="365760"/>
            </a:xfrm>
            <a:prstGeom prst="arc">
              <a:avLst>
                <a:gd name="adj1" fmla="val 17385408"/>
                <a:gd name="adj2" fmla="val 654029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 111">
              <a:extLst>
                <a:ext uri="{FF2B5EF4-FFF2-40B4-BE49-F238E27FC236}">
                  <a16:creationId xmlns:a16="http://schemas.microsoft.com/office/drawing/2014/main" id="{2BCA57EF-FB74-E567-29FF-C72DFB5A3CF2}"/>
                </a:ext>
              </a:extLst>
            </p:cNvPr>
            <p:cNvSpPr/>
            <p:nvPr/>
          </p:nvSpPr>
          <p:spPr>
            <a:xfrm rot="2083914">
              <a:off x="718419" y="3828871"/>
              <a:ext cx="168863" cy="182880"/>
            </a:xfrm>
            <a:prstGeom prst="arc">
              <a:avLst>
                <a:gd name="adj1" fmla="val 17593193"/>
                <a:gd name="adj2" fmla="val 6436398"/>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512A0D55-6B9B-7D72-4E53-18D74BF75E56}"/>
                </a:ext>
              </a:extLst>
            </p:cNvPr>
            <p:cNvSpPr/>
            <p:nvPr/>
          </p:nvSpPr>
          <p:spPr>
            <a:xfrm rot="2083914">
              <a:off x="528529" y="3634233"/>
              <a:ext cx="548640" cy="548640"/>
            </a:xfrm>
            <a:prstGeom prst="arc">
              <a:avLst>
                <a:gd name="adj1" fmla="val 17385408"/>
                <a:gd name="adj2" fmla="val 654029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6AC131A3-0410-4FE3-BFB3-A171E148F876}"/>
                </a:ext>
              </a:extLst>
            </p:cNvPr>
            <p:cNvCxnSpPr>
              <a:cxnSpLocks/>
              <a:stCxn id="112" idx="1"/>
            </p:cNvCxnSpPr>
            <p:nvPr/>
          </p:nvCxnSpPr>
          <p:spPr>
            <a:xfrm>
              <a:off x="802851" y="3920311"/>
              <a:ext cx="262798" cy="32212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117" name="Picture 116">
            <a:extLst>
              <a:ext uri="{FF2B5EF4-FFF2-40B4-BE49-F238E27FC236}">
                <a16:creationId xmlns:a16="http://schemas.microsoft.com/office/drawing/2014/main" id="{A3590CFE-99F9-406B-DC8A-7167ACB9A16D}"/>
              </a:ext>
            </a:extLst>
          </p:cNvPr>
          <p:cNvPicPr>
            <a:picLocks noChangeAspect="1"/>
          </p:cNvPicPr>
          <p:nvPr/>
        </p:nvPicPr>
        <p:blipFill>
          <a:blip r:embed="rId16">
            <a:extLst>
              <a:ext uri="{28A0092B-C50C-407E-A947-70E740481C1C}">
                <a14:useLocalDpi xmlns:a14="http://schemas.microsoft.com/office/drawing/2010/main" val="0"/>
              </a:ext>
            </a:extLst>
          </a:blip>
          <a:srcRect l="14441" t="7389" r="3105" b="11411"/>
          <a:stretch>
            <a:fillRect/>
          </a:stretch>
        </p:blipFill>
        <p:spPr>
          <a:xfrm>
            <a:off x="9331775" y="2838288"/>
            <a:ext cx="1419685" cy="2011680"/>
          </a:xfrm>
          <a:prstGeom prst="rect">
            <a:avLst/>
          </a:prstGeom>
        </p:spPr>
      </p:pic>
      <p:sp>
        <p:nvSpPr>
          <p:cNvPr id="1024" name="Arc 1023">
            <a:extLst>
              <a:ext uri="{FF2B5EF4-FFF2-40B4-BE49-F238E27FC236}">
                <a16:creationId xmlns:a16="http://schemas.microsoft.com/office/drawing/2014/main" id="{3C243DC7-3AE4-1DAC-7A4D-708D398441C7}"/>
              </a:ext>
            </a:extLst>
          </p:cNvPr>
          <p:cNvSpPr/>
          <p:nvPr/>
        </p:nvSpPr>
        <p:spPr>
          <a:xfrm rot="4917226" flipV="1">
            <a:off x="-1783092" y="1384685"/>
            <a:ext cx="337725" cy="36576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25" name="Arc 1024">
            <a:extLst>
              <a:ext uri="{FF2B5EF4-FFF2-40B4-BE49-F238E27FC236}">
                <a16:creationId xmlns:a16="http://schemas.microsoft.com/office/drawing/2014/main" id="{878EA899-3B44-9DDD-C491-2EB8EF07EFB9}"/>
              </a:ext>
            </a:extLst>
          </p:cNvPr>
          <p:cNvSpPr/>
          <p:nvPr/>
        </p:nvSpPr>
        <p:spPr>
          <a:xfrm rot="4917226" flipV="1">
            <a:off x="-1697518" y="1473849"/>
            <a:ext cx="168863" cy="182880"/>
          </a:xfrm>
          <a:prstGeom prst="arc">
            <a:avLst>
              <a:gd name="adj1" fmla="val 17593193"/>
              <a:gd name="adj2" fmla="val 6436398"/>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27" name="Arc 1026">
            <a:extLst>
              <a:ext uri="{FF2B5EF4-FFF2-40B4-BE49-F238E27FC236}">
                <a16:creationId xmlns:a16="http://schemas.microsoft.com/office/drawing/2014/main" id="{696F4948-02C2-B03A-BAFC-87FA3FE1481C}"/>
              </a:ext>
            </a:extLst>
          </p:cNvPr>
          <p:cNvSpPr/>
          <p:nvPr/>
        </p:nvSpPr>
        <p:spPr>
          <a:xfrm rot="4917226" flipV="1">
            <a:off x="-1897911" y="1285687"/>
            <a:ext cx="548640" cy="54864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29" name="Arc 1028">
            <a:extLst>
              <a:ext uri="{FF2B5EF4-FFF2-40B4-BE49-F238E27FC236}">
                <a16:creationId xmlns:a16="http://schemas.microsoft.com/office/drawing/2014/main" id="{0B36238C-E2CB-9C75-5EC6-8C6BA63EEFCB}"/>
              </a:ext>
            </a:extLst>
          </p:cNvPr>
          <p:cNvSpPr/>
          <p:nvPr/>
        </p:nvSpPr>
        <p:spPr>
          <a:xfrm rot="4917226" flipV="1">
            <a:off x="-1979990" y="1190544"/>
            <a:ext cx="731520" cy="73152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36" name="Arc 1035">
            <a:extLst>
              <a:ext uri="{FF2B5EF4-FFF2-40B4-BE49-F238E27FC236}">
                <a16:creationId xmlns:a16="http://schemas.microsoft.com/office/drawing/2014/main" id="{5328C7BA-64C2-8170-8AF5-E94FE3683238}"/>
              </a:ext>
            </a:extLst>
          </p:cNvPr>
          <p:cNvSpPr/>
          <p:nvPr/>
        </p:nvSpPr>
        <p:spPr>
          <a:xfrm rot="4917226" flipV="1">
            <a:off x="-2071430" y="1090610"/>
            <a:ext cx="914400" cy="91440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47" name="Arc 1046">
            <a:extLst>
              <a:ext uri="{FF2B5EF4-FFF2-40B4-BE49-F238E27FC236}">
                <a16:creationId xmlns:a16="http://schemas.microsoft.com/office/drawing/2014/main" id="{633EB194-4C87-838F-09F0-05E49505DDED}"/>
              </a:ext>
            </a:extLst>
          </p:cNvPr>
          <p:cNvSpPr/>
          <p:nvPr/>
        </p:nvSpPr>
        <p:spPr>
          <a:xfrm rot="4917226" flipV="1">
            <a:off x="-2162871" y="996400"/>
            <a:ext cx="1097280" cy="109728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48" name="Arc 1047">
            <a:extLst>
              <a:ext uri="{FF2B5EF4-FFF2-40B4-BE49-F238E27FC236}">
                <a16:creationId xmlns:a16="http://schemas.microsoft.com/office/drawing/2014/main" id="{3580B626-C7B7-A782-66C6-2D32B1E30705}"/>
              </a:ext>
            </a:extLst>
          </p:cNvPr>
          <p:cNvSpPr/>
          <p:nvPr/>
        </p:nvSpPr>
        <p:spPr>
          <a:xfrm rot="4917226" flipV="1">
            <a:off x="-2261014" y="900070"/>
            <a:ext cx="1280160" cy="128016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59" name="Arc 1058">
            <a:extLst>
              <a:ext uri="{FF2B5EF4-FFF2-40B4-BE49-F238E27FC236}">
                <a16:creationId xmlns:a16="http://schemas.microsoft.com/office/drawing/2014/main" id="{2058FF8C-1D23-276F-8E0C-A928A5D7564B}"/>
              </a:ext>
            </a:extLst>
          </p:cNvPr>
          <p:cNvSpPr/>
          <p:nvPr/>
        </p:nvSpPr>
        <p:spPr>
          <a:xfrm rot="4917226" flipV="1">
            <a:off x="-2345750" y="801346"/>
            <a:ext cx="1463040" cy="146304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70" name="Arc 1069">
            <a:extLst>
              <a:ext uri="{FF2B5EF4-FFF2-40B4-BE49-F238E27FC236}">
                <a16:creationId xmlns:a16="http://schemas.microsoft.com/office/drawing/2014/main" id="{B684D21D-BE82-D3A6-7B9D-48E37338DB79}"/>
              </a:ext>
            </a:extLst>
          </p:cNvPr>
          <p:cNvSpPr/>
          <p:nvPr/>
        </p:nvSpPr>
        <p:spPr>
          <a:xfrm rot="4917226" flipV="1">
            <a:off x="-2427951" y="693630"/>
            <a:ext cx="1645920" cy="1645920"/>
          </a:xfrm>
          <a:prstGeom prst="arc">
            <a:avLst>
              <a:gd name="adj1" fmla="val 17385408"/>
              <a:gd name="adj2" fmla="val 6540297"/>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93" name="Rectangle 1192">
            <a:extLst>
              <a:ext uri="{FF2B5EF4-FFF2-40B4-BE49-F238E27FC236}">
                <a16:creationId xmlns:a16="http://schemas.microsoft.com/office/drawing/2014/main" id="{0D751584-0BC1-D919-0C01-089CF1A27422}"/>
              </a:ext>
            </a:extLst>
          </p:cNvPr>
          <p:cNvSpPr/>
          <p:nvPr/>
        </p:nvSpPr>
        <p:spPr>
          <a:xfrm>
            <a:off x="1828648" y="3446145"/>
            <a:ext cx="1879937" cy="1326307"/>
          </a:xfrm>
          <a:prstGeom prst="rect">
            <a:avLst/>
          </a:prstGeom>
          <a:solidFill>
            <a:schemeClr val="bg2">
              <a:lumMod val="9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9" name="Arc 1088">
            <a:extLst>
              <a:ext uri="{FF2B5EF4-FFF2-40B4-BE49-F238E27FC236}">
                <a16:creationId xmlns:a16="http://schemas.microsoft.com/office/drawing/2014/main" id="{50EE7759-6A94-5EB7-D9F0-C50ACBB6F9FA}"/>
              </a:ext>
            </a:extLst>
          </p:cNvPr>
          <p:cNvSpPr/>
          <p:nvPr/>
        </p:nvSpPr>
        <p:spPr>
          <a:xfrm rot="4917226" flipV="1">
            <a:off x="1971017" y="3305446"/>
            <a:ext cx="337725" cy="365760"/>
          </a:xfrm>
          <a:prstGeom prst="arc">
            <a:avLst>
              <a:gd name="adj1" fmla="val 14759531"/>
              <a:gd name="adj2" fmla="val 5082024"/>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0" name="Arc 1089">
            <a:extLst>
              <a:ext uri="{FF2B5EF4-FFF2-40B4-BE49-F238E27FC236}">
                <a16:creationId xmlns:a16="http://schemas.microsoft.com/office/drawing/2014/main" id="{F437FDA9-E49F-9656-4D06-5E0E91FDD8AE}"/>
              </a:ext>
            </a:extLst>
          </p:cNvPr>
          <p:cNvSpPr/>
          <p:nvPr/>
        </p:nvSpPr>
        <p:spPr>
          <a:xfrm rot="4917226" flipV="1">
            <a:off x="2056591" y="3396886"/>
            <a:ext cx="168863" cy="182880"/>
          </a:xfrm>
          <a:prstGeom prst="arc">
            <a:avLst>
              <a:gd name="adj1" fmla="val 14056899"/>
              <a:gd name="adj2" fmla="val 6546323"/>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1" name="Arc 1090">
            <a:extLst>
              <a:ext uri="{FF2B5EF4-FFF2-40B4-BE49-F238E27FC236}">
                <a16:creationId xmlns:a16="http://schemas.microsoft.com/office/drawing/2014/main" id="{7CDE4483-6482-9118-687F-0B0A30640AA0}"/>
              </a:ext>
            </a:extLst>
          </p:cNvPr>
          <p:cNvSpPr/>
          <p:nvPr/>
        </p:nvSpPr>
        <p:spPr>
          <a:xfrm rot="4917226" flipV="1">
            <a:off x="1856198" y="3214006"/>
            <a:ext cx="548640" cy="548640"/>
          </a:xfrm>
          <a:prstGeom prst="arc">
            <a:avLst>
              <a:gd name="adj1" fmla="val 15068764"/>
              <a:gd name="adj2" fmla="val 53168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2" name="Arc 1091">
            <a:extLst>
              <a:ext uri="{FF2B5EF4-FFF2-40B4-BE49-F238E27FC236}">
                <a16:creationId xmlns:a16="http://schemas.microsoft.com/office/drawing/2014/main" id="{5D4BFF7B-1A22-37F6-17AF-53AF5747C5A9}"/>
              </a:ext>
            </a:extLst>
          </p:cNvPr>
          <p:cNvSpPr/>
          <p:nvPr/>
        </p:nvSpPr>
        <p:spPr>
          <a:xfrm rot="4917226" flipV="1">
            <a:off x="1774119" y="3122566"/>
            <a:ext cx="731520" cy="731520"/>
          </a:xfrm>
          <a:prstGeom prst="arc">
            <a:avLst>
              <a:gd name="adj1" fmla="val 17550807"/>
              <a:gd name="adj2" fmla="val 5264933"/>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3" name="Arc 1092">
            <a:extLst>
              <a:ext uri="{FF2B5EF4-FFF2-40B4-BE49-F238E27FC236}">
                <a16:creationId xmlns:a16="http://schemas.microsoft.com/office/drawing/2014/main" id="{27200352-CFCD-C2E3-0649-E752AE8AB9E2}"/>
              </a:ext>
            </a:extLst>
          </p:cNvPr>
          <p:cNvSpPr/>
          <p:nvPr/>
        </p:nvSpPr>
        <p:spPr>
          <a:xfrm rot="4917226" flipV="1">
            <a:off x="1682679" y="3031126"/>
            <a:ext cx="914400" cy="914400"/>
          </a:xfrm>
          <a:prstGeom prst="arc">
            <a:avLst>
              <a:gd name="adj1" fmla="val 18505995"/>
              <a:gd name="adj2" fmla="val 487198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4" name="Arc 1093">
            <a:extLst>
              <a:ext uri="{FF2B5EF4-FFF2-40B4-BE49-F238E27FC236}">
                <a16:creationId xmlns:a16="http://schemas.microsoft.com/office/drawing/2014/main" id="{C998F2A0-DF42-F37B-A1C4-5CBCDE7CB789}"/>
              </a:ext>
            </a:extLst>
          </p:cNvPr>
          <p:cNvSpPr/>
          <p:nvPr/>
        </p:nvSpPr>
        <p:spPr>
          <a:xfrm rot="4917226" flipV="1">
            <a:off x="1591238" y="2939686"/>
            <a:ext cx="1097280" cy="1097280"/>
          </a:xfrm>
          <a:prstGeom prst="arc">
            <a:avLst>
              <a:gd name="adj1" fmla="val 19039502"/>
              <a:gd name="adj2" fmla="val 4901759"/>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5" name="Arc 1094">
            <a:extLst>
              <a:ext uri="{FF2B5EF4-FFF2-40B4-BE49-F238E27FC236}">
                <a16:creationId xmlns:a16="http://schemas.microsoft.com/office/drawing/2014/main" id="{6689631D-08C8-6E36-F945-780C24B4BAF3}"/>
              </a:ext>
            </a:extLst>
          </p:cNvPr>
          <p:cNvSpPr/>
          <p:nvPr/>
        </p:nvSpPr>
        <p:spPr>
          <a:xfrm rot="4917226" flipV="1">
            <a:off x="1493095" y="2848246"/>
            <a:ext cx="1280160" cy="1280160"/>
          </a:xfrm>
          <a:prstGeom prst="arc">
            <a:avLst>
              <a:gd name="adj1" fmla="val 19407868"/>
              <a:gd name="adj2" fmla="val 4895082"/>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6" name="Arc 1095">
            <a:extLst>
              <a:ext uri="{FF2B5EF4-FFF2-40B4-BE49-F238E27FC236}">
                <a16:creationId xmlns:a16="http://schemas.microsoft.com/office/drawing/2014/main" id="{6E8EDA01-1446-0403-1FE5-A95E7229BBFF}"/>
              </a:ext>
            </a:extLst>
          </p:cNvPr>
          <p:cNvSpPr/>
          <p:nvPr/>
        </p:nvSpPr>
        <p:spPr>
          <a:xfrm rot="4917226" flipV="1">
            <a:off x="1408359" y="2756806"/>
            <a:ext cx="1463040" cy="1463040"/>
          </a:xfrm>
          <a:prstGeom prst="arc">
            <a:avLst>
              <a:gd name="adj1" fmla="val 19598267"/>
              <a:gd name="adj2" fmla="val 4882294"/>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97" name="Arc 1096">
            <a:extLst>
              <a:ext uri="{FF2B5EF4-FFF2-40B4-BE49-F238E27FC236}">
                <a16:creationId xmlns:a16="http://schemas.microsoft.com/office/drawing/2014/main" id="{9AFBEDEA-91C1-88EC-EACB-303AD8DE1EFB}"/>
              </a:ext>
            </a:extLst>
          </p:cNvPr>
          <p:cNvSpPr/>
          <p:nvPr/>
        </p:nvSpPr>
        <p:spPr>
          <a:xfrm rot="4917226" flipV="1">
            <a:off x="1326158" y="2665366"/>
            <a:ext cx="1645920" cy="1645920"/>
          </a:xfrm>
          <a:prstGeom prst="arc">
            <a:avLst>
              <a:gd name="adj1" fmla="val 19742457"/>
              <a:gd name="adj2" fmla="val 4880144"/>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8" name="Arc 1097">
            <a:extLst>
              <a:ext uri="{FF2B5EF4-FFF2-40B4-BE49-F238E27FC236}">
                <a16:creationId xmlns:a16="http://schemas.microsoft.com/office/drawing/2014/main" id="{472E6321-F1B2-DB4A-4D05-A7CED23C7B74}"/>
              </a:ext>
            </a:extLst>
          </p:cNvPr>
          <p:cNvSpPr/>
          <p:nvPr/>
        </p:nvSpPr>
        <p:spPr>
          <a:xfrm rot="4917226" flipV="1">
            <a:off x="1241831" y="2573926"/>
            <a:ext cx="1828800" cy="1828800"/>
          </a:xfrm>
          <a:prstGeom prst="arc">
            <a:avLst>
              <a:gd name="adj1" fmla="val 19894055"/>
              <a:gd name="adj2" fmla="val 4893253"/>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79" name="Arc 1178">
            <a:extLst>
              <a:ext uri="{FF2B5EF4-FFF2-40B4-BE49-F238E27FC236}">
                <a16:creationId xmlns:a16="http://schemas.microsoft.com/office/drawing/2014/main" id="{698F6AD7-ECC8-77B7-DFEB-48E0F21D4F0C}"/>
              </a:ext>
            </a:extLst>
          </p:cNvPr>
          <p:cNvSpPr/>
          <p:nvPr/>
        </p:nvSpPr>
        <p:spPr>
          <a:xfrm rot="17898918" flipV="1">
            <a:off x="2639278" y="4552237"/>
            <a:ext cx="337725" cy="365760"/>
          </a:xfrm>
          <a:prstGeom prst="arc">
            <a:avLst>
              <a:gd name="adj1" fmla="val 17129490"/>
              <a:gd name="adj2" fmla="val 7657265"/>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0" name="Arc 1179">
            <a:extLst>
              <a:ext uri="{FF2B5EF4-FFF2-40B4-BE49-F238E27FC236}">
                <a16:creationId xmlns:a16="http://schemas.microsoft.com/office/drawing/2014/main" id="{196F03C7-8CC7-6A86-E6AB-BA018DA8A8A3}"/>
              </a:ext>
            </a:extLst>
          </p:cNvPr>
          <p:cNvSpPr/>
          <p:nvPr/>
        </p:nvSpPr>
        <p:spPr>
          <a:xfrm rot="17898918" flipV="1">
            <a:off x="2724852" y="4643677"/>
            <a:ext cx="168863" cy="182880"/>
          </a:xfrm>
          <a:prstGeom prst="arc">
            <a:avLst>
              <a:gd name="adj1" fmla="val 16468337"/>
              <a:gd name="adj2" fmla="val 8357809"/>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1" name="Arc 1180">
            <a:extLst>
              <a:ext uri="{FF2B5EF4-FFF2-40B4-BE49-F238E27FC236}">
                <a16:creationId xmlns:a16="http://schemas.microsoft.com/office/drawing/2014/main" id="{53C5F4F8-2165-34F4-CD1C-752C12A6DCA3}"/>
              </a:ext>
            </a:extLst>
          </p:cNvPr>
          <p:cNvSpPr/>
          <p:nvPr/>
        </p:nvSpPr>
        <p:spPr>
          <a:xfrm rot="17898918" flipV="1">
            <a:off x="2524459" y="4460797"/>
            <a:ext cx="548640" cy="548640"/>
          </a:xfrm>
          <a:prstGeom prst="arc">
            <a:avLst>
              <a:gd name="adj1" fmla="val 17332237"/>
              <a:gd name="adj2" fmla="val 7539902"/>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2" name="Arc 1181">
            <a:extLst>
              <a:ext uri="{FF2B5EF4-FFF2-40B4-BE49-F238E27FC236}">
                <a16:creationId xmlns:a16="http://schemas.microsoft.com/office/drawing/2014/main" id="{F379DD29-5747-5D20-3F70-55C5E6C58FAA}"/>
              </a:ext>
            </a:extLst>
          </p:cNvPr>
          <p:cNvSpPr/>
          <p:nvPr/>
        </p:nvSpPr>
        <p:spPr>
          <a:xfrm rot="17898918" flipV="1">
            <a:off x="2442380" y="4369357"/>
            <a:ext cx="731520" cy="731520"/>
          </a:xfrm>
          <a:prstGeom prst="arc">
            <a:avLst>
              <a:gd name="adj1" fmla="val 17550807"/>
              <a:gd name="adj2" fmla="val 7356012"/>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3" name="Arc 1182">
            <a:extLst>
              <a:ext uri="{FF2B5EF4-FFF2-40B4-BE49-F238E27FC236}">
                <a16:creationId xmlns:a16="http://schemas.microsoft.com/office/drawing/2014/main" id="{324FEC4A-E51D-0201-9447-54137D1155FC}"/>
              </a:ext>
            </a:extLst>
          </p:cNvPr>
          <p:cNvSpPr/>
          <p:nvPr/>
        </p:nvSpPr>
        <p:spPr>
          <a:xfrm rot="17898918" flipV="1">
            <a:off x="2350940" y="4277917"/>
            <a:ext cx="914400" cy="914400"/>
          </a:xfrm>
          <a:prstGeom prst="arc">
            <a:avLst>
              <a:gd name="adj1" fmla="val 17717674"/>
              <a:gd name="adj2" fmla="val 7383111"/>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4" name="Arc 1183">
            <a:extLst>
              <a:ext uri="{FF2B5EF4-FFF2-40B4-BE49-F238E27FC236}">
                <a16:creationId xmlns:a16="http://schemas.microsoft.com/office/drawing/2014/main" id="{0A282630-50D8-3241-0447-F2A78C84227A}"/>
              </a:ext>
            </a:extLst>
          </p:cNvPr>
          <p:cNvSpPr/>
          <p:nvPr/>
        </p:nvSpPr>
        <p:spPr>
          <a:xfrm rot="17898918" flipV="1">
            <a:off x="2259499" y="4186477"/>
            <a:ext cx="1097280" cy="1097280"/>
          </a:xfrm>
          <a:prstGeom prst="arc">
            <a:avLst>
              <a:gd name="adj1" fmla="val 17699864"/>
              <a:gd name="adj2" fmla="val 7280228"/>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5" name="Arc 1184">
            <a:extLst>
              <a:ext uri="{FF2B5EF4-FFF2-40B4-BE49-F238E27FC236}">
                <a16:creationId xmlns:a16="http://schemas.microsoft.com/office/drawing/2014/main" id="{D73B947C-FE9F-D78B-4E2D-2F54BEB5D27D}"/>
              </a:ext>
            </a:extLst>
          </p:cNvPr>
          <p:cNvSpPr/>
          <p:nvPr/>
        </p:nvSpPr>
        <p:spPr>
          <a:xfrm rot="17898918" flipV="1">
            <a:off x="2161356" y="4095037"/>
            <a:ext cx="1280160" cy="1280160"/>
          </a:xfrm>
          <a:prstGeom prst="arc">
            <a:avLst>
              <a:gd name="adj1" fmla="val 17694917"/>
              <a:gd name="adj2" fmla="val 7334092"/>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6" name="Arc 1185">
            <a:extLst>
              <a:ext uri="{FF2B5EF4-FFF2-40B4-BE49-F238E27FC236}">
                <a16:creationId xmlns:a16="http://schemas.microsoft.com/office/drawing/2014/main" id="{E5D9D257-5A0A-579B-4AA7-DB1A66E76590}"/>
              </a:ext>
            </a:extLst>
          </p:cNvPr>
          <p:cNvSpPr/>
          <p:nvPr/>
        </p:nvSpPr>
        <p:spPr>
          <a:xfrm rot="17898918" flipV="1">
            <a:off x="2076620" y="4003597"/>
            <a:ext cx="1463040" cy="1463040"/>
          </a:xfrm>
          <a:prstGeom prst="arc">
            <a:avLst>
              <a:gd name="adj1" fmla="val 17765644"/>
              <a:gd name="adj2" fmla="val 7313095"/>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87" name="Arc 1186">
            <a:extLst>
              <a:ext uri="{FF2B5EF4-FFF2-40B4-BE49-F238E27FC236}">
                <a16:creationId xmlns:a16="http://schemas.microsoft.com/office/drawing/2014/main" id="{A2EB419F-857D-0450-8BEB-596407FF96D4}"/>
              </a:ext>
            </a:extLst>
          </p:cNvPr>
          <p:cNvSpPr/>
          <p:nvPr/>
        </p:nvSpPr>
        <p:spPr>
          <a:xfrm rot="17898918" flipV="1">
            <a:off x="1994419" y="3912157"/>
            <a:ext cx="1645920" cy="1645920"/>
          </a:xfrm>
          <a:prstGeom prst="arc">
            <a:avLst>
              <a:gd name="adj1" fmla="val 17754246"/>
              <a:gd name="adj2" fmla="val 7239014"/>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8" name="Arc 1187">
            <a:extLst>
              <a:ext uri="{FF2B5EF4-FFF2-40B4-BE49-F238E27FC236}">
                <a16:creationId xmlns:a16="http://schemas.microsoft.com/office/drawing/2014/main" id="{FE09E69D-B72F-1526-F210-55365C734899}"/>
              </a:ext>
            </a:extLst>
          </p:cNvPr>
          <p:cNvSpPr/>
          <p:nvPr/>
        </p:nvSpPr>
        <p:spPr>
          <a:xfrm rot="17898918" flipV="1">
            <a:off x="1910092" y="3820717"/>
            <a:ext cx="1828800" cy="1828800"/>
          </a:xfrm>
          <a:prstGeom prst="arc">
            <a:avLst>
              <a:gd name="adj1" fmla="val 18919837"/>
              <a:gd name="adj2" fmla="val 7227364"/>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92" name="Arc 1191">
            <a:extLst>
              <a:ext uri="{FF2B5EF4-FFF2-40B4-BE49-F238E27FC236}">
                <a16:creationId xmlns:a16="http://schemas.microsoft.com/office/drawing/2014/main" id="{B97E6C2D-BC55-BE8F-0D1D-2C47D53AE751}"/>
              </a:ext>
            </a:extLst>
          </p:cNvPr>
          <p:cNvSpPr/>
          <p:nvPr/>
        </p:nvSpPr>
        <p:spPr>
          <a:xfrm rot="17898918" flipV="1">
            <a:off x="1623621" y="3454957"/>
            <a:ext cx="2560320" cy="2560320"/>
          </a:xfrm>
          <a:prstGeom prst="arc">
            <a:avLst>
              <a:gd name="adj1" fmla="val 20969637"/>
              <a:gd name="adj2" fmla="val 5220602"/>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89" name="Arc 1188">
            <a:extLst>
              <a:ext uri="{FF2B5EF4-FFF2-40B4-BE49-F238E27FC236}">
                <a16:creationId xmlns:a16="http://schemas.microsoft.com/office/drawing/2014/main" id="{BA5F058D-8170-6080-2867-DC4434CF60E2}"/>
              </a:ext>
            </a:extLst>
          </p:cNvPr>
          <p:cNvSpPr/>
          <p:nvPr/>
        </p:nvSpPr>
        <p:spPr>
          <a:xfrm rot="17898918" flipV="1">
            <a:off x="1834303" y="3729277"/>
            <a:ext cx="2011680" cy="2011680"/>
          </a:xfrm>
          <a:prstGeom prst="arc">
            <a:avLst>
              <a:gd name="adj1" fmla="val 19842227"/>
              <a:gd name="adj2" fmla="val 7193689"/>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90" name="Arc 1189">
            <a:extLst>
              <a:ext uri="{FF2B5EF4-FFF2-40B4-BE49-F238E27FC236}">
                <a16:creationId xmlns:a16="http://schemas.microsoft.com/office/drawing/2014/main" id="{DAB4C5C5-8091-6399-DE3D-694955C2B0CC}"/>
              </a:ext>
            </a:extLst>
          </p:cNvPr>
          <p:cNvSpPr/>
          <p:nvPr/>
        </p:nvSpPr>
        <p:spPr>
          <a:xfrm rot="17898918" flipV="1">
            <a:off x="1769827" y="3637837"/>
            <a:ext cx="2194560" cy="2194560"/>
          </a:xfrm>
          <a:prstGeom prst="arc">
            <a:avLst>
              <a:gd name="adj1" fmla="val 20262749"/>
              <a:gd name="adj2" fmla="val 6033778"/>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91" name="Arc 1190">
            <a:extLst>
              <a:ext uri="{FF2B5EF4-FFF2-40B4-BE49-F238E27FC236}">
                <a16:creationId xmlns:a16="http://schemas.microsoft.com/office/drawing/2014/main" id="{1A77ED96-01CD-C523-ED20-F529AB5CA094}"/>
              </a:ext>
            </a:extLst>
          </p:cNvPr>
          <p:cNvSpPr/>
          <p:nvPr/>
        </p:nvSpPr>
        <p:spPr>
          <a:xfrm rot="17898918" flipV="1">
            <a:off x="1700778" y="3546397"/>
            <a:ext cx="2377440" cy="2377440"/>
          </a:xfrm>
          <a:prstGeom prst="arc">
            <a:avLst>
              <a:gd name="adj1" fmla="val 20675363"/>
              <a:gd name="adj2" fmla="val 5629528"/>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58" name="Rectangle 1057">
            <a:extLst>
              <a:ext uri="{FF2B5EF4-FFF2-40B4-BE49-F238E27FC236}">
                <a16:creationId xmlns:a16="http://schemas.microsoft.com/office/drawing/2014/main" id="{0AD8CBF9-9105-5C53-E5EB-A43EC0B1879F}"/>
              </a:ext>
            </a:extLst>
          </p:cNvPr>
          <p:cNvSpPr/>
          <p:nvPr/>
        </p:nvSpPr>
        <p:spPr>
          <a:xfrm>
            <a:off x="1817168" y="2888436"/>
            <a:ext cx="1879937" cy="626970"/>
          </a:xfrm>
          <a:prstGeom prst="rect">
            <a:avLst/>
          </a:prstGeom>
          <a:solidFill>
            <a:schemeClr val="bg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9622DB00-C535-9F65-7144-3240CB8BF48F}"/>
              </a:ext>
            </a:extLst>
          </p:cNvPr>
          <p:cNvGrpSpPr/>
          <p:nvPr/>
        </p:nvGrpSpPr>
        <p:grpSpPr>
          <a:xfrm>
            <a:off x="1918762" y="3128447"/>
            <a:ext cx="365760" cy="365760"/>
            <a:chOff x="1918762" y="2963347"/>
            <a:chExt cx="396122" cy="365760"/>
          </a:xfrm>
        </p:grpSpPr>
        <p:sp>
          <p:nvSpPr>
            <p:cNvPr id="12" name="Rectangle 11">
              <a:extLst>
                <a:ext uri="{FF2B5EF4-FFF2-40B4-BE49-F238E27FC236}">
                  <a16:creationId xmlns:a16="http://schemas.microsoft.com/office/drawing/2014/main" id="{C7F223B5-B964-D21A-0BCA-705BEBC1AC85}"/>
                </a:ext>
              </a:extLst>
            </p:cNvPr>
            <p:cNvSpPr/>
            <p:nvPr/>
          </p:nvSpPr>
          <p:spPr>
            <a:xfrm>
              <a:off x="1918762" y="3097029"/>
              <a:ext cx="145085" cy="9839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36DFFE2D-BBA1-010D-560D-9C4671DC4070}"/>
                </a:ext>
              </a:extLst>
            </p:cNvPr>
            <p:cNvSpPr/>
            <p:nvPr/>
          </p:nvSpPr>
          <p:spPr>
            <a:xfrm rot="16200000">
              <a:off x="1898455" y="3073684"/>
              <a:ext cx="230985" cy="145085"/>
            </a:xfrm>
            <a:prstGeom prst="triangle">
              <a:avLst>
                <a:gd name="adj" fmla="val 4914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C6BA4D41-6248-0930-7C45-FEAB94198AA8}"/>
                </a:ext>
              </a:extLst>
            </p:cNvPr>
            <p:cNvSpPr/>
            <p:nvPr/>
          </p:nvSpPr>
          <p:spPr>
            <a:xfrm rot="272602">
              <a:off x="1949124" y="2963347"/>
              <a:ext cx="365760" cy="365760"/>
            </a:xfrm>
            <a:prstGeom prst="arc">
              <a:avLst>
                <a:gd name="adj1" fmla="val 17385408"/>
                <a:gd name="adj2" fmla="val 395575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E7C99890-87D2-B099-C700-F9F8B895B724}"/>
                </a:ext>
              </a:extLst>
            </p:cNvPr>
            <p:cNvSpPr/>
            <p:nvPr/>
          </p:nvSpPr>
          <p:spPr>
            <a:xfrm rot="272602">
              <a:off x="1992334" y="3009067"/>
              <a:ext cx="274320" cy="274320"/>
            </a:xfrm>
            <a:prstGeom prst="arc">
              <a:avLst>
                <a:gd name="adj1" fmla="val 17484375"/>
                <a:gd name="adj2" fmla="val 39080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0784F4B5-7D31-C90C-6F85-25265F95317D}"/>
                </a:ext>
              </a:extLst>
            </p:cNvPr>
            <p:cNvSpPr/>
            <p:nvPr/>
          </p:nvSpPr>
          <p:spPr>
            <a:xfrm rot="272602">
              <a:off x="2037805" y="3054787"/>
              <a:ext cx="182880" cy="182880"/>
            </a:xfrm>
            <a:prstGeom prst="arc">
              <a:avLst>
                <a:gd name="adj1" fmla="val 17593193"/>
                <a:gd name="adj2" fmla="val 388609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37BF602B-DDCF-9389-2615-C12F78D51ABE}"/>
                </a:ext>
              </a:extLst>
            </p:cNvPr>
            <p:cNvSpPr/>
            <p:nvPr/>
          </p:nvSpPr>
          <p:spPr>
            <a:xfrm rot="272602">
              <a:off x="2086768" y="3100507"/>
              <a:ext cx="91440" cy="91440"/>
            </a:xfrm>
            <a:prstGeom prst="arc">
              <a:avLst>
                <a:gd name="adj1" fmla="val 17677414"/>
                <a:gd name="adj2" fmla="val 402522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3FE97DD2-D943-B7C0-85ED-CAFFA636938A}"/>
              </a:ext>
            </a:extLst>
          </p:cNvPr>
          <p:cNvGrpSpPr/>
          <p:nvPr/>
        </p:nvGrpSpPr>
        <p:grpSpPr>
          <a:xfrm>
            <a:off x="3323492" y="3141779"/>
            <a:ext cx="268606" cy="339094"/>
            <a:chOff x="4023360" y="3627022"/>
            <a:chExt cx="268606" cy="339094"/>
          </a:xfrm>
          <a:solidFill>
            <a:schemeClr val="bg1"/>
          </a:solidFill>
        </p:grpSpPr>
        <p:sp>
          <p:nvSpPr>
            <p:cNvPr id="33" name="Flowchart: Delay 32">
              <a:extLst>
                <a:ext uri="{FF2B5EF4-FFF2-40B4-BE49-F238E27FC236}">
                  <a16:creationId xmlns:a16="http://schemas.microsoft.com/office/drawing/2014/main" id="{F5740BA5-F50B-C2B0-EF14-22CE6C7CD206}"/>
                </a:ext>
              </a:extLst>
            </p:cNvPr>
            <p:cNvSpPr/>
            <p:nvPr/>
          </p:nvSpPr>
          <p:spPr>
            <a:xfrm rot="5400000">
              <a:off x="4052291" y="3689534"/>
              <a:ext cx="216457" cy="228600"/>
            </a:xfrm>
            <a:prstGeom prst="flowChartDelay">
              <a:avLst/>
            </a:prstGeom>
            <a:grp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B73DFB4-7259-05AF-E82F-5E72B8A4EC13}"/>
                </a:ext>
              </a:extLst>
            </p:cNvPr>
            <p:cNvSpPr/>
            <p:nvPr/>
          </p:nvSpPr>
          <p:spPr>
            <a:xfrm>
              <a:off x="4023360" y="3627022"/>
              <a:ext cx="268606" cy="173738"/>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Flowchart: Delay 30">
              <a:extLst>
                <a:ext uri="{FF2B5EF4-FFF2-40B4-BE49-F238E27FC236}">
                  <a16:creationId xmlns:a16="http://schemas.microsoft.com/office/drawing/2014/main" id="{4898D3F4-F8EA-5D2E-BB7A-AED324830999}"/>
                </a:ext>
              </a:extLst>
            </p:cNvPr>
            <p:cNvSpPr/>
            <p:nvPr/>
          </p:nvSpPr>
          <p:spPr>
            <a:xfrm rot="16200000">
              <a:off x="4078224" y="3636168"/>
              <a:ext cx="164592" cy="164592"/>
            </a:xfrm>
            <a:prstGeom prst="flowChartDelay">
              <a:avLst/>
            </a:prstGeom>
            <a:solidFill>
              <a:srgbClr val="FF0000"/>
            </a:solidFill>
            <a:ln w="76200">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Flowchart: Delay 31">
              <a:extLst>
                <a:ext uri="{FF2B5EF4-FFF2-40B4-BE49-F238E27FC236}">
                  <a16:creationId xmlns:a16="http://schemas.microsoft.com/office/drawing/2014/main" id="{A57719AB-2CFC-5349-3BAF-B82DB452916B}"/>
                </a:ext>
              </a:extLst>
            </p:cNvPr>
            <p:cNvSpPr/>
            <p:nvPr/>
          </p:nvSpPr>
          <p:spPr>
            <a:xfrm rot="5400000">
              <a:off x="4078224" y="3718465"/>
              <a:ext cx="164592" cy="164592"/>
            </a:xfrm>
            <a:prstGeom prst="flowChartDelay">
              <a:avLst/>
            </a:prstGeom>
            <a:solidFill>
              <a:srgbClr val="FF0000"/>
            </a:solidFill>
            <a:ln w="76200">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F3701F8B-706F-CA0D-2F48-29B25B512368}"/>
                </a:ext>
              </a:extLst>
            </p:cNvPr>
            <p:cNvCxnSpPr>
              <a:cxnSpLocks/>
              <a:stCxn id="33" idx="3"/>
            </p:cNvCxnSpPr>
            <p:nvPr/>
          </p:nvCxnSpPr>
          <p:spPr>
            <a:xfrm>
              <a:off x="4160520" y="3912063"/>
              <a:ext cx="0" cy="54053"/>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24C216-3C32-5879-FEE8-DDAA1BA7857D}"/>
                </a:ext>
              </a:extLst>
            </p:cNvPr>
            <p:cNvCxnSpPr>
              <a:cxnSpLocks/>
            </p:cNvCxnSpPr>
            <p:nvPr/>
          </p:nvCxnSpPr>
          <p:spPr>
            <a:xfrm flipH="1">
              <a:off x="4106227" y="3966116"/>
              <a:ext cx="108585" cy="0"/>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ACDBEC93-8648-7244-BBDF-E606FADECA8F}"/>
              </a:ext>
            </a:extLst>
          </p:cNvPr>
          <p:cNvSpPr/>
          <p:nvPr/>
        </p:nvSpPr>
        <p:spPr>
          <a:xfrm>
            <a:off x="1807483" y="2877350"/>
            <a:ext cx="1910080" cy="1905000"/>
          </a:xfrm>
          <a:prstGeom prst="rect">
            <a:avLst/>
          </a:prstGeom>
          <a:no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1197" name="Picture 1196">
            <a:extLst>
              <a:ext uri="{FF2B5EF4-FFF2-40B4-BE49-F238E27FC236}">
                <a16:creationId xmlns:a16="http://schemas.microsoft.com/office/drawing/2014/main" id="{35F31813-411E-0202-5490-C769E3D0F4AE}"/>
              </a:ext>
            </a:extLst>
          </p:cNvPr>
          <p:cNvPicPr>
            <a:picLocks noChangeAspect="1"/>
          </p:cNvPicPr>
          <p:nvPr/>
        </p:nvPicPr>
        <p:blipFill>
          <a:blip r:embed="rId17"/>
          <a:stretch>
            <a:fillRect/>
          </a:stretch>
        </p:blipFill>
        <p:spPr>
          <a:xfrm>
            <a:off x="7074892" y="2838288"/>
            <a:ext cx="1284257" cy="2011680"/>
          </a:xfrm>
          <a:prstGeom prst="rect">
            <a:avLst/>
          </a:prstGeom>
        </p:spPr>
      </p:pic>
      <p:pic>
        <p:nvPicPr>
          <p:cNvPr id="1199" name="Picture 1198">
            <a:extLst>
              <a:ext uri="{FF2B5EF4-FFF2-40B4-BE49-F238E27FC236}">
                <a16:creationId xmlns:a16="http://schemas.microsoft.com/office/drawing/2014/main" id="{4152B56B-5341-8F8D-3839-8D140FCA7097}"/>
              </a:ext>
            </a:extLst>
          </p:cNvPr>
          <p:cNvPicPr>
            <a:picLocks noChangeAspect="1"/>
          </p:cNvPicPr>
          <p:nvPr/>
        </p:nvPicPr>
        <p:blipFill>
          <a:blip r:embed="rId18">
            <a:extLst>
              <a:ext uri="{28A0092B-C50C-407E-A947-70E740481C1C}">
                <a14:useLocalDpi xmlns:a14="http://schemas.microsoft.com/office/drawing/2010/main" val="0"/>
              </a:ext>
            </a:extLst>
          </a:blip>
          <a:srcRect l="13633" t="7455" r="4940" b="11493"/>
          <a:stretch>
            <a:fillRect/>
          </a:stretch>
        </p:blipFill>
        <p:spPr>
          <a:xfrm>
            <a:off x="4341703" y="2921628"/>
            <a:ext cx="1837262" cy="1828800"/>
          </a:xfrm>
          <a:prstGeom prst="rect">
            <a:avLst/>
          </a:prstGeom>
        </p:spPr>
      </p:pic>
      <p:cxnSp>
        <p:nvCxnSpPr>
          <p:cNvPr id="1201" name="Straight Connector 1200">
            <a:extLst>
              <a:ext uri="{FF2B5EF4-FFF2-40B4-BE49-F238E27FC236}">
                <a16:creationId xmlns:a16="http://schemas.microsoft.com/office/drawing/2014/main" id="{9CFACB2D-B7AA-C470-60E9-1F515F1CF7DF}"/>
              </a:ext>
            </a:extLst>
          </p:cNvPr>
          <p:cNvCxnSpPr>
            <a:cxnSpLocks/>
          </p:cNvCxnSpPr>
          <p:nvPr/>
        </p:nvCxnSpPr>
        <p:spPr>
          <a:xfrm>
            <a:off x="1834363" y="3515406"/>
            <a:ext cx="1853617" cy="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208" name="Freeform: Shape 1207">
            <a:extLst>
              <a:ext uri="{FF2B5EF4-FFF2-40B4-BE49-F238E27FC236}">
                <a16:creationId xmlns:a16="http://schemas.microsoft.com/office/drawing/2014/main" id="{760A99CB-FD8B-6F66-A71B-899AC12949F0}"/>
              </a:ext>
            </a:extLst>
          </p:cNvPr>
          <p:cNvSpPr/>
          <p:nvPr/>
        </p:nvSpPr>
        <p:spPr>
          <a:xfrm>
            <a:off x="2491882" y="3276990"/>
            <a:ext cx="214179" cy="225837"/>
          </a:xfrm>
          <a:custGeom>
            <a:avLst/>
            <a:gdLst>
              <a:gd name="connsiteX0" fmla="*/ 139975 w 317140"/>
              <a:gd name="connsiteY0" fmla="*/ 464820 h 465263"/>
              <a:gd name="connsiteX1" fmla="*/ 141880 w 317140"/>
              <a:gd name="connsiteY1" fmla="*/ 441960 h 465263"/>
              <a:gd name="connsiteX2" fmla="*/ 138070 w 317140"/>
              <a:gd name="connsiteY2" fmla="*/ 346710 h 465263"/>
              <a:gd name="connsiteX3" fmla="*/ 128545 w 317140"/>
              <a:gd name="connsiteY3" fmla="*/ 361950 h 465263"/>
              <a:gd name="connsiteX4" fmla="*/ 117115 w 317140"/>
              <a:gd name="connsiteY4" fmla="*/ 373380 h 465263"/>
              <a:gd name="connsiteX5" fmla="*/ 111400 w 317140"/>
              <a:gd name="connsiteY5" fmla="*/ 381000 h 465263"/>
              <a:gd name="connsiteX6" fmla="*/ 107590 w 317140"/>
              <a:gd name="connsiteY6" fmla="*/ 388620 h 465263"/>
              <a:gd name="connsiteX7" fmla="*/ 98065 w 317140"/>
              <a:gd name="connsiteY7" fmla="*/ 394335 h 465263"/>
              <a:gd name="connsiteX8" fmla="*/ 92350 w 317140"/>
              <a:gd name="connsiteY8" fmla="*/ 398145 h 465263"/>
              <a:gd name="connsiteX9" fmla="*/ 80920 w 317140"/>
              <a:gd name="connsiteY9" fmla="*/ 394335 h 465263"/>
              <a:gd name="connsiteX10" fmla="*/ 75205 w 317140"/>
              <a:gd name="connsiteY10" fmla="*/ 386715 h 465263"/>
              <a:gd name="connsiteX11" fmla="*/ 69490 w 317140"/>
              <a:gd name="connsiteY11" fmla="*/ 371475 h 465263"/>
              <a:gd name="connsiteX12" fmla="*/ 65680 w 317140"/>
              <a:gd name="connsiteY12" fmla="*/ 354330 h 465263"/>
              <a:gd name="connsiteX13" fmla="*/ 40915 w 317140"/>
              <a:gd name="connsiteY13" fmla="*/ 358140 h 465263"/>
              <a:gd name="connsiteX14" fmla="*/ 33295 w 317140"/>
              <a:gd name="connsiteY14" fmla="*/ 360045 h 465263"/>
              <a:gd name="connsiteX15" fmla="*/ 25675 w 317140"/>
              <a:gd name="connsiteY15" fmla="*/ 350520 h 465263"/>
              <a:gd name="connsiteX16" fmla="*/ 21865 w 317140"/>
              <a:gd name="connsiteY16" fmla="*/ 339090 h 465263"/>
              <a:gd name="connsiteX17" fmla="*/ 29485 w 317140"/>
              <a:gd name="connsiteY17" fmla="*/ 297180 h 465263"/>
              <a:gd name="connsiteX18" fmla="*/ 21865 w 317140"/>
              <a:gd name="connsiteY18" fmla="*/ 289560 h 465263"/>
              <a:gd name="connsiteX19" fmla="*/ 12340 w 317140"/>
              <a:gd name="connsiteY19" fmla="*/ 283845 h 465263"/>
              <a:gd name="connsiteX20" fmla="*/ 4720 w 317140"/>
              <a:gd name="connsiteY20" fmla="*/ 274320 h 465263"/>
              <a:gd name="connsiteX21" fmla="*/ 2815 w 317140"/>
              <a:gd name="connsiteY21" fmla="*/ 260985 h 465263"/>
              <a:gd name="connsiteX22" fmla="*/ 10435 w 317140"/>
              <a:gd name="connsiteY22" fmla="*/ 232410 h 465263"/>
              <a:gd name="connsiteX23" fmla="*/ 4720 w 317140"/>
              <a:gd name="connsiteY23" fmla="*/ 194310 h 465263"/>
              <a:gd name="connsiteX24" fmla="*/ 910 w 317140"/>
              <a:gd name="connsiteY24" fmla="*/ 182880 h 465263"/>
              <a:gd name="connsiteX25" fmla="*/ 12340 w 317140"/>
              <a:gd name="connsiteY25" fmla="*/ 188595 h 465263"/>
              <a:gd name="connsiteX26" fmla="*/ 31390 w 317140"/>
              <a:gd name="connsiteY26" fmla="*/ 198120 h 465263"/>
              <a:gd name="connsiteX27" fmla="*/ 40915 w 317140"/>
              <a:gd name="connsiteY27" fmla="*/ 196215 h 465263"/>
              <a:gd name="connsiteX28" fmla="*/ 52345 w 317140"/>
              <a:gd name="connsiteY28" fmla="*/ 173355 h 465263"/>
              <a:gd name="connsiteX29" fmla="*/ 54250 w 317140"/>
              <a:gd name="connsiteY29" fmla="*/ 139065 h 465263"/>
              <a:gd name="connsiteX30" fmla="*/ 46630 w 317140"/>
              <a:gd name="connsiteY30" fmla="*/ 129540 h 465263"/>
              <a:gd name="connsiteX31" fmla="*/ 31390 w 317140"/>
              <a:gd name="connsiteY31" fmla="*/ 123825 h 465263"/>
              <a:gd name="connsiteX32" fmla="*/ 33295 w 317140"/>
              <a:gd name="connsiteY32" fmla="*/ 97155 h 465263"/>
              <a:gd name="connsiteX33" fmla="*/ 39010 w 317140"/>
              <a:gd name="connsiteY33" fmla="*/ 91440 h 465263"/>
              <a:gd name="connsiteX34" fmla="*/ 63775 w 317140"/>
              <a:gd name="connsiteY34" fmla="*/ 100965 h 465263"/>
              <a:gd name="connsiteX35" fmla="*/ 67585 w 317140"/>
              <a:gd name="connsiteY35" fmla="*/ 106680 h 465263"/>
              <a:gd name="connsiteX36" fmla="*/ 73300 w 317140"/>
              <a:gd name="connsiteY36" fmla="*/ 104775 h 465263"/>
              <a:gd name="connsiteX37" fmla="*/ 77110 w 317140"/>
              <a:gd name="connsiteY37" fmla="*/ 89535 h 465263"/>
              <a:gd name="connsiteX38" fmla="*/ 82825 w 317140"/>
              <a:gd name="connsiteY38" fmla="*/ 40005 h 465263"/>
              <a:gd name="connsiteX39" fmla="*/ 98065 w 317140"/>
              <a:gd name="connsiteY39" fmla="*/ 24765 h 465263"/>
              <a:gd name="connsiteX40" fmla="*/ 113305 w 317140"/>
              <a:gd name="connsiteY40" fmla="*/ 22860 h 465263"/>
              <a:gd name="connsiteX41" fmla="*/ 126640 w 317140"/>
              <a:gd name="connsiteY41" fmla="*/ 30480 h 465263"/>
              <a:gd name="connsiteX42" fmla="*/ 136165 w 317140"/>
              <a:gd name="connsiteY42" fmla="*/ 43815 h 465263"/>
              <a:gd name="connsiteX43" fmla="*/ 145690 w 317140"/>
              <a:gd name="connsiteY43" fmla="*/ 40005 h 465263"/>
              <a:gd name="connsiteX44" fmla="*/ 170455 w 317140"/>
              <a:gd name="connsiteY44" fmla="*/ 7620 h 465263"/>
              <a:gd name="connsiteX45" fmla="*/ 178075 w 317140"/>
              <a:gd name="connsiteY45" fmla="*/ 1905 h 465263"/>
              <a:gd name="connsiteX46" fmla="*/ 185695 w 317140"/>
              <a:gd name="connsiteY46" fmla="*/ 0 h 465263"/>
              <a:gd name="connsiteX47" fmla="*/ 189505 w 317140"/>
              <a:gd name="connsiteY47" fmla="*/ 7620 h 465263"/>
              <a:gd name="connsiteX48" fmla="*/ 178075 w 317140"/>
              <a:gd name="connsiteY48" fmla="*/ 45720 h 465263"/>
              <a:gd name="connsiteX49" fmla="*/ 191410 w 317140"/>
              <a:gd name="connsiteY49" fmla="*/ 74295 h 465263"/>
              <a:gd name="connsiteX50" fmla="*/ 202840 w 317140"/>
              <a:gd name="connsiteY50" fmla="*/ 70485 h 465263"/>
              <a:gd name="connsiteX51" fmla="*/ 229510 w 317140"/>
              <a:gd name="connsiteY51" fmla="*/ 74295 h 465263"/>
              <a:gd name="connsiteX52" fmla="*/ 237130 w 317140"/>
              <a:gd name="connsiteY52" fmla="*/ 76200 h 465263"/>
              <a:gd name="connsiteX53" fmla="*/ 229510 w 317140"/>
              <a:gd name="connsiteY53" fmla="*/ 87630 h 465263"/>
              <a:gd name="connsiteX54" fmla="*/ 237130 w 317140"/>
              <a:gd name="connsiteY54" fmla="*/ 89535 h 465263"/>
              <a:gd name="connsiteX55" fmla="*/ 248560 w 317140"/>
              <a:gd name="connsiteY55" fmla="*/ 72390 h 465263"/>
              <a:gd name="connsiteX56" fmla="*/ 256180 w 317140"/>
              <a:gd name="connsiteY56" fmla="*/ 59055 h 465263"/>
              <a:gd name="connsiteX57" fmla="*/ 267610 w 317140"/>
              <a:gd name="connsiteY57" fmla="*/ 57150 h 465263"/>
              <a:gd name="connsiteX58" fmla="*/ 277135 w 317140"/>
              <a:gd name="connsiteY58" fmla="*/ 62865 h 465263"/>
              <a:gd name="connsiteX59" fmla="*/ 286660 w 317140"/>
              <a:gd name="connsiteY59" fmla="*/ 87630 h 465263"/>
              <a:gd name="connsiteX60" fmla="*/ 284755 w 317140"/>
              <a:gd name="connsiteY60" fmla="*/ 102870 h 465263"/>
              <a:gd name="connsiteX61" fmla="*/ 269515 w 317140"/>
              <a:gd name="connsiteY61" fmla="*/ 131445 h 465263"/>
              <a:gd name="connsiteX62" fmla="*/ 265705 w 317140"/>
              <a:gd name="connsiteY62" fmla="*/ 140970 h 465263"/>
              <a:gd name="connsiteX63" fmla="*/ 267610 w 317140"/>
              <a:gd name="connsiteY63" fmla="*/ 152400 h 465263"/>
              <a:gd name="connsiteX64" fmla="*/ 271420 w 317140"/>
              <a:gd name="connsiteY64" fmla="*/ 167640 h 465263"/>
              <a:gd name="connsiteX65" fmla="*/ 265705 w 317140"/>
              <a:gd name="connsiteY65" fmla="*/ 175260 h 465263"/>
              <a:gd name="connsiteX66" fmla="*/ 277135 w 317140"/>
              <a:gd name="connsiteY66" fmla="*/ 190500 h 465263"/>
              <a:gd name="connsiteX67" fmla="*/ 286660 w 317140"/>
              <a:gd name="connsiteY67" fmla="*/ 196215 h 465263"/>
              <a:gd name="connsiteX68" fmla="*/ 311425 w 317140"/>
              <a:gd name="connsiteY68" fmla="*/ 207645 h 465263"/>
              <a:gd name="connsiteX69" fmla="*/ 317140 w 317140"/>
              <a:gd name="connsiteY69" fmla="*/ 211455 h 465263"/>
              <a:gd name="connsiteX70" fmla="*/ 311425 w 317140"/>
              <a:gd name="connsiteY70" fmla="*/ 228600 h 465263"/>
              <a:gd name="connsiteX71" fmla="*/ 299995 w 317140"/>
              <a:gd name="connsiteY71" fmla="*/ 234315 h 465263"/>
              <a:gd name="connsiteX72" fmla="*/ 267610 w 317140"/>
              <a:gd name="connsiteY72" fmla="*/ 260985 h 465263"/>
              <a:gd name="connsiteX73" fmla="*/ 277135 w 317140"/>
              <a:gd name="connsiteY73" fmla="*/ 291465 h 465263"/>
              <a:gd name="connsiteX74" fmla="*/ 280945 w 317140"/>
              <a:gd name="connsiteY74" fmla="*/ 299085 h 465263"/>
              <a:gd name="connsiteX75" fmla="*/ 261895 w 317140"/>
              <a:gd name="connsiteY75" fmla="*/ 302895 h 465263"/>
              <a:gd name="connsiteX76" fmla="*/ 250465 w 317140"/>
              <a:gd name="connsiteY76" fmla="*/ 300990 h 465263"/>
              <a:gd name="connsiteX77" fmla="*/ 239035 w 317140"/>
              <a:gd name="connsiteY77" fmla="*/ 285750 h 465263"/>
              <a:gd name="connsiteX78" fmla="*/ 233320 w 317140"/>
              <a:gd name="connsiteY78" fmla="*/ 281940 h 465263"/>
              <a:gd name="connsiteX79" fmla="*/ 229510 w 317140"/>
              <a:gd name="connsiteY79" fmla="*/ 276225 h 465263"/>
              <a:gd name="connsiteX80" fmla="*/ 227605 w 317140"/>
              <a:gd name="connsiteY80" fmla="*/ 283845 h 465263"/>
              <a:gd name="connsiteX81" fmla="*/ 219985 w 317140"/>
              <a:gd name="connsiteY81" fmla="*/ 337185 h 465263"/>
              <a:gd name="connsiteX82" fmla="*/ 206650 w 317140"/>
              <a:gd name="connsiteY82" fmla="*/ 333375 h 465263"/>
              <a:gd name="connsiteX83" fmla="*/ 202840 w 317140"/>
              <a:gd name="connsiteY83" fmla="*/ 339090 h 465263"/>
              <a:gd name="connsiteX84" fmla="*/ 193315 w 317140"/>
              <a:gd name="connsiteY84" fmla="*/ 340995 h 465263"/>
              <a:gd name="connsiteX85" fmla="*/ 179980 w 317140"/>
              <a:gd name="connsiteY85" fmla="*/ 337185 h 465263"/>
              <a:gd name="connsiteX86" fmla="*/ 174265 w 317140"/>
              <a:gd name="connsiteY86" fmla="*/ 335280 h 465263"/>
              <a:gd name="connsiteX87" fmla="*/ 170455 w 317140"/>
              <a:gd name="connsiteY87" fmla="*/ 342900 h 465263"/>
              <a:gd name="connsiteX88" fmla="*/ 153310 w 317140"/>
              <a:gd name="connsiteY88" fmla="*/ 350520 h 465263"/>
              <a:gd name="connsiteX89" fmla="*/ 159025 w 317140"/>
              <a:gd name="connsiteY89" fmla="*/ 430530 h 465263"/>
              <a:gd name="connsiteX90" fmla="*/ 168550 w 317140"/>
              <a:gd name="connsiteY90" fmla="*/ 445770 h 465263"/>
              <a:gd name="connsiteX91" fmla="*/ 181885 w 317140"/>
              <a:gd name="connsiteY91" fmla="*/ 453390 h 465263"/>
              <a:gd name="connsiteX92" fmla="*/ 170455 w 317140"/>
              <a:gd name="connsiteY92" fmla="*/ 455295 h 465263"/>
              <a:gd name="connsiteX93" fmla="*/ 162835 w 317140"/>
              <a:gd name="connsiteY93" fmla="*/ 457200 h 465263"/>
              <a:gd name="connsiteX94" fmla="*/ 139975 w 317140"/>
              <a:gd name="connsiteY94" fmla="*/ 464820 h 4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140" h="465263">
                <a:moveTo>
                  <a:pt x="139975" y="464820"/>
                </a:moveTo>
                <a:cubicBezTo>
                  <a:pt x="136482" y="462280"/>
                  <a:pt x="141880" y="449606"/>
                  <a:pt x="141880" y="441960"/>
                </a:cubicBezTo>
                <a:cubicBezTo>
                  <a:pt x="141880" y="394605"/>
                  <a:pt x="140765" y="384446"/>
                  <a:pt x="138070" y="346710"/>
                </a:cubicBezTo>
                <a:cubicBezTo>
                  <a:pt x="134499" y="353852"/>
                  <a:pt x="134109" y="355768"/>
                  <a:pt x="128545" y="361950"/>
                </a:cubicBezTo>
                <a:cubicBezTo>
                  <a:pt x="124941" y="365955"/>
                  <a:pt x="120719" y="369375"/>
                  <a:pt x="117115" y="373380"/>
                </a:cubicBezTo>
                <a:cubicBezTo>
                  <a:pt x="114991" y="375740"/>
                  <a:pt x="113083" y="378308"/>
                  <a:pt x="111400" y="381000"/>
                </a:cubicBezTo>
                <a:cubicBezTo>
                  <a:pt x="109895" y="383408"/>
                  <a:pt x="109598" y="386612"/>
                  <a:pt x="107590" y="388620"/>
                </a:cubicBezTo>
                <a:cubicBezTo>
                  <a:pt x="104972" y="391238"/>
                  <a:pt x="101205" y="392373"/>
                  <a:pt x="98065" y="394335"/>
                </a:cubicBezTo>
                <a:cubicBezTo>
                  <a:pt x="96123" y="395548"/>
                  <a:pt x="94255" y="396875"/>
                  <a:pt x="92350" y="398145"/>
                </a:cubicBezTo>
                <a:cubicBezTo>
                  <a:pt x="88540" y="396875"/>
                  <a:pt x="84262" y="396563"/>
                  <a:pt x="80920" y="394335"/>
                </a:cubicBezTo>
                <a:cubicBezTo>
                  <a:pt x="78278" y="392574"/>
                  <a:pt x="76888" y="389407"/>
                  <a:pt x="75205" y="386715"/>
                </a:cubicBezTo>
                <a:cubicBezTo>
                  <a:pt x="71296" y="380461"/>
                  <a:pt x="71095" y="378432"/>
                  <a:pt x="69490" y="371475"/>
                </a:cubicBezTo>
                <a:cubicBezTo>
                  <a:pt x="68174" y="365771"/>
                  <a:pt x="66950" y="360045"/>
                  <a:pt x="65680" y="354330"/>
                </a:cubicBezTo>
                <a:cubicBezTo>
                  <a:pt x="57425" y="355600"/>
                  <a:pt x="49140" y="356689"/>
                  <a:pt x="40915" y="358140"/>
                </a:cubicBezTo>
                <a:cubicBezTo>
                  <a:pt x="38337" y="358595"/>
                  <a:pt x="35637" y="361216"/>
                  <a:pt x="33295" y="360045"/>
                </a:cubicBezTo>
                <a:cubicBezTo>
                  <a:pt x="29658" y="358227"/>
                  <a:pt x="28215" y="353695"/>
                  <a:pt x="25675" y="350520"/>
                </a:cubicBezTo>
                <a:cubicBezTo>
                  <a:pt x="24405" y="346710"/>
                  <a:pt x="21704" y="343103"/>
                  <a:pt x="21865" y="339090"/>
                </a:cubicBezTo>
                <a:cubicBezTo>
                  <a:pt x="22778" y="316256"/>
                  <a:pt x="24558" y="311960"/>
                  <a:pt x="29485" y="297180"/>
                </a:cubicBezTo>
                <a:cubicBezTo>
                  <a:pt x="26945" y="294640"/>
                  <a:pt x="24700" y="291765"/>
                  <a:pt x="21865" y="289560"/>
                </a:cubicBezTo>
                <a:cubicBezTo>
                  <a:pt x="18942" y="287287"/>
                  <a:pt x="15107" y="286305"/>
                  <a:pt x="12340" y="283845"/>
                </a:cubicBezTo>
                <a:cubicBezTo>
                  <a:pt x="9301" y="281144"/>
                  <a:pt x="7260" y="277495"/>
                  <a:pt x="4720" y="274320"/>
                </a:cubicBezTo>
                <a:cubicBezTo>
                  <a:pt x="4085" y="269875"/>
                  <a:pt x="2208" y="265434"/>
                  <a:pt x="2815" y="260985"/>
                </a:cubicBezTo>
                <a:cubicBezTo>
                  <a:pt x="4147" y="251218"/>
                  <a:pt x="10435" y="232410"/>
                  <a:pt x="10435" y="232410"/>
                </a:cubicBezTo>
                <a:cubicBezTo>
                  <a:pt x="8530" y="219710"/>
                  <a:pt x="7145" y="206921"/>
                  <a:pt x="4720" y="194310"/>
                </a:cubicBezTo>
                <a:cubicBezTo>
                  <a:pt x="3962" y="190366"/>
                  <a:pt x="-2303" y="185290"/>
                  <a:pt x="910" y="182880"/>
                </a:cubicBezTo>
                <a:cubicBezTo>
                  <a:pt x="4318" y="180324"/>
                  <a:pt x="8661" y="186449"/>
                  <a:pt x="12340" y="188595"/>
                </a:cubicBezTo>
                <a:cubicBezTo>
                  <a:pt x="29351" y="198518"/>
                  <a:pt x="17382" y="194618"/>
                  <a:pt x="31390" y="198120"/>
                </a:cubicBezTo>
                <a:cubicBezTo>
                  <a:pt x="34565" y="197485"/>
                  <a:pt x="38325" y="198158"/>
                  <a:pt x="40915" y="196215"/>
                </a:cubicBezTo>
                <a:cubicBezTo>
                  <a:pt x="44369" y="193625"/>
                  <a:pt x="51374" y="175620"/>
                  <a:pt x="52345" y="173355"/>
                </a:cubicBezTo>
                <a:cubicBezTo>
                  <a:pt x="52980" y="161925"/>
                  <a:pt x="55731" y="150416"/>
                  <a:pt x="54250" y="139065"/>
                </a:cubicBezTo>
                <a:cubicBezTo>
                  <a:pt x="53724" y="135033"/>
                  <a:pt x="49839" y="132036"/>
                  <a:pt x="46630" y="129540"/>
                </a:cubicBezTo>
                <a:cubicBezTo>
                  <a:pt x="44922" y="128211"/>
                  <a:pt x="34664" y="124916"/>
                  <a:pt x="31390" y="123825"/>
                </a:cubicBezTo>
                <a:cubicBezTo>
                  <a:pt x="28550" y="112465"/>
                  <a:pt x="27399" y="112484"/>
                  <a:pt x="33295" y="97155"/>
                </a:cubicBezTo>
                <a:cubicBezTo>
                  <a:pt x="34262" y="94640"/>
                  <a:pt x="37105" y="93345"/>
                  <a:pt x="39010" y="91440"/>
                </a:cubicBezTo>
                <a:cubicBezTo>
                  <a:pt x="47265" y="94615"/>
                  <a:pt x="55971" y="96803"/>
                  <a:pt x="63775" y="100965"/>
                </a:cubicBezTo>
                <a:cubicBezTo>
                  <a:pt x="65795" y="102042"/>
                  <a:pt x="65459" y="105830"/>
                  <a:pt x="67585" y="106680"/>
                </a:cubicBezTo>
                <a:cubicBezTo>
                  <a:pt x="69449" y="107426"/>
                  <a:pt x="71395" y="105410"/>
                  <a:pt x="73300" y="104775"/>
                </a:cubicBezTo>
                <a:cubicBezTo>
                  <a:pt x="74570" y="99695"/>
                  <a:pt x="76348" y="94716"/>
                  <a:pt x="77110" y="89535"/>
                </a:cubicBezTo>
                <a:cubicBezTo>
                  <a:pt x="79528" y="73092"/>
                  <a:pt x="79667" y="56322"/>
                  <a:pt x="82825" y="40005"/>
                </a:cubicBezTo>
                <a:cubicBezTo>
                  <a:pt x="84192" y="32941"/>
                  <a:pt x="91618" y="26749"/>
                  <a:pt x="98065" y="24765"/>
                </a:cubicBezTo>
                <a:cubicBezTo>
                  <a:pt x="102958" y="23259"/>
                  <a:pt x="108225" y="23495"/>
                  <a:pt x="113305" y="22860"/>
                </a:cubicBezTo>
                <a:cubicBezTo>
                  <a:pt x="114472" y="23443"/>
                  <a:pt x="125416" y="28522"/>
                  <a:pt x="126640" y="30480"/>
                </a:cubicBezTo>
                <a:cubicBezTo>
                  <a:pt x="135998" y="45453"/>
                  <a:pt x="124184" y="39821"/>
                  <a:pt x="136165" y="43815"/>
                </a:cubicBezTo>
                <a:cubicBezTo>
                  <a:pt x="139340" y="42545"/>
                  <a:pt x="143351" y="42500"/>
                  <a:pt x="145690" y="40005"/>
                </a:cubicBezTo>
                <a:cubicBezTo>
                  <a:pt x="161943" y="22668"/>
                  <a:pt x="158091" y="18218"/>
                  <a:pt x="170455" y="7620"/>
                </a:cubicBezTo>
                <a:cubicBezTo>
                  <a:pt x="172866" y="5554"/>
                  <a:pt x="175235" y="3325"/>
                  <a:pt x="178075" y="1905"/>
                </a:cubicBezTo>
                <a:cubicBezTo>
                  <a:pt x="180417" y="734"/>
                  <a:pt x="183155" y="635"/>
                  <a:pt x="185695" y="0"/>
                </a:cubicBezTo>
                <a:cubicBezTo>
                  <a:pt x="186965" y="2540"/>
                  <a:pt x="189316" y="4786"/>
                  <a:pt x="189505" y="7620"/>
                </a:cubicBezTo>
                <a:cubicBezTo>
                  <a:pt x="190872" y="28130"/>
                  <a:pt x="187404" y="28927"/>
                  <a:pt x="178075" y="45720"/>
                </a:cubicBezTo>
                <a:cubicBezTo>
                  <a:pt x="180257" y="60995"/>
                  <a:pt x="173831" y="75893"/>
                  <a:pt x="191410" y="74295"/>
                </a:cubicBezTo>
                <a:cubicBezTo>
                  <a:pt x="195410" y="73931"/>
                  <a:pt x="199030" y="71755"/>
                  <a:pt x="202840" y="70485"/>
                </a:cubicBezTo>
                <a:cubicBezTo>
                  <a:pt x="211730" y="71755"/>
                  <a:pt x="220652" y="72819"/>
                  <a:pt x="229510" y="74295"/>
                </a:cubicBezTo>
                <a:cubicBezTo>
                  <a:pt x="232093" y="74725"/>
                  <a:pt x="237130" y="73582"/>
                  <a:pt x="237130" y="76200"/>
                </a:cubicBezTo>
                <a:cubicBezTo>
                  <a:pt x="237130" y="80779"/>
                  <a:pt x="232050" y="83820"/>
                  <a:pt x="229510" y="87630"/>
                </a:cubicBezTo>
                <a:cubicBezTo>
                  <a:pt x="228111" y="93224"/>
                  <a:pt x="223374" y="104542"/>
                  <a:pt x="237130" y="89535"/>
                </a:cubicBezTo>
                <a:cubicBezTo>
                  <a:pt x="241771" y="84472"/>
                  <a:pt x="244920" y="78215"/>
                  <a:pt x="248560" y="72390"/>
                </a:cubicBezTo>
                <a:cubicBezTo>
                  <a:pt x="251273" y="68049"/>
                  <a:pt x="252182" y="62253"/>
                  <a:pt x="256180" y="59055"/>
                </a:cubicBezTo>
                <a:cubicBezTo>
                  <a:pt x="259196" y="56642"/>
                  <a:pt x="263800" y="57785"/>
                  <a:pt x="267610" y="57150"/>
                </a:cubicBezTo>
                <a:cubicBezTo>
                  <a:pt x="270785" y="59055"/>
                  <a:pt x="274675" y="60098"/>
                  <a:pt x="277135" y="62865"/>
                </a:cubicBezTo>
                <a:cubicBezTo>
                  <a:pt x="282050" y="68395"/>
                  <a:pt x="284791" y="81090"/>
                  <a:pt x="286660" y="87630"/>
                </a:cubicBezTo>
                <a:cubicBezTo>
                  <a:pt x="286025" y="92710"/>
                  <a:pt x="286282" y="97984"/>
                  <a:pt x="284755" y="102870"/>
                </a:cubicBezTo>
                <a:cubicBezTo>
                  <a:pt x="282343" y="110590"/>
                  <a:pt x="273195" y="124085"/>
                  <a:pt x="269515" y="131445"/>
                </a:cubicBezTo>
                <a:cubicBezTo>
                  <a:pt x="267986" y="134504"/>
                  <a:pt x="266975" y="137795"/>
                  <a:pt x="265705" y="140970"/>
                </a:cubicBezTo>
                <a:cubicBezTo>
                  <a:pt x="266340" y="144780"/>
                  <a:pt x="266801" y="148623"/>
                  <a:pt x="267610" y="152400"/>
                </a:cubicBezTo>
                <a:cubicBezTo>
                  <a:pt x="268707" y="157520"/>
                  <a:pt x="271420" y="167640"/>
                  <a:pt x="271420" y="167640"/>
                </a:cubicBezTo>
                <a:cubicBezTo>
                  <a:pt x="269515" y="170180"/>
                  <a:pt x="264935" y="172180"/>
                  <a:pt x="265705" y="175260"/>
                </a:cubicBezTo>
                <a:cubicBezTo>
                  <a:pt x="267245" y="181420"/>
                  <a:pt x="272645" y="186010"/>
                  <a:pt x="277135" y="190500"/>
                </a:cubicBezTo>
                <a:cubicBezTo>
                  <a:pt x="279753" y="193118"/>
                  <a:pt x="283409" y="194442"/>
                  <a:pt x="286660" y="196215"/>
                </a:cubicBezTo>
                <a:cubicBezTo>
                  <a:pt x="310537" y="209239"/>
                  <a:pt x="284954" y="194410"/>
                  <a:pt x="311425" y="207645"/>
                </a:cubicBezTo>
                <a:cubicBezTo>
                  <a:pt x="313473" y="208669"/>
                  <a:pt x="315235" y="210185"/>
                  <a:pt x="317140" y="211455"/>
                </a:cubicBezTo>
                <a:cubicBezTo>
                  <a:pt x="315235" y="217170"/>
                  <a:pt x="315039" y="223781"/>
                  <a:pt x="311425" y="228600"/>
                </a:cubicBezTo>
                <a:cubicBezTo>
                  <a:pt x="308869" y="232008"/>
                  <a:pt x="303421" y="231783"/>
                  <a:pt x="299995" y="234315"/>
                </a:cubicBezTo>
                <a:cubicBezTo>
                  <a:pt x="288749" y="242627"/>
                  <a:pt x="278405" y="252095"/>
                  <a:pt x="267610" y="260985"/>
                </a:cubicBezTo>
                <a:cubicBezTo>
                  <a:pt x="270785" y="271145"/>
                  <a:pt x="273619" y="281418"/>
                  <a:pt x="277135" y="291465"/>
                </a:cubicBezTo>
                <a:cubicBezTo>
                  <a:pt x="278073" y="294145"/>
                  <a:pt x="283217" y="297381"/>
                  <a:pt x="280945" y="299085"/>
                </a:cubicBezTo>
                <a:cubicBezTo>
                  <a:pt x="275764" y="302970"/>
                  <a:pt x="268245" y="301625"/>
                  <a:pt x="261895" y="302895"/>
                </a:cubicBezTo>
                <a:cubicBezTo>
                  <a:pt x="258085" y="302260"/>
                  <a:pt x="253555" y="303308"/>
                  <a:pt x="250465" y="300990"/>
                </a:cubicBezTo>
                <a:cubicBezTo>
                  <a:pt x="245385" y="297180"/>
                  <a:pt x="244319" y="289272"/>
                  <a:pt x="239035" y="285750"/>
                </a:cubicBezTo>
                <a:lnTo>
                  <a:pt x="233320" y="281940"/>
                </a:lnTo>
                <a:cubicBezTo>
                  <a:pt x="232050" y="280035"/>
                  <a:pt x="231682" y="275501"/>
                  <a:pt x="229510" y="276225"/>
                </a:cubicBezTo>
                <a:cubicBezTo>
                  <a:pt x="227026" y="277053"/>
                  <a:pt x="227798" y="281234"/>
                  <a:pt x="227605" y="283845"/>
                </a:cubicBezTo>
                <a:cubicBezTo>
                  <a:pt x="223881" y="334123"/>
                  <a:pt x="233641" y="314424"/>
                  <a:pt x="219985" y="337185"/>
                </a:cubicBezTo>
                <a:cubicBezTo>
                  <a:pt x="215540" y="335915"/>
                  <a:pt x="211245" y="332864"/>
                  <a:pt x="206650" y="333375"/>
                </a:cubicBezTo>
                <a:cubicBezTo>
                  <a:pt x="204374" y="333628"/>
                  <a:pt x="204828" y="337954"/>
                  <a:pt x="202840" y="339090"/>
                </a:cubicBezTo>
                <a:cubicBezTo>
                  <a:pt x="200029" y="340696"/>
                  <a:pt x="196490" y="340360"/>
                  <a:pt x="193315" y="340995"/>
                </a:cubicBezTo>
                <a:lnTo>
                  <a:pt x="179980" y="337185"/>
                </a:lnTo>
                <a:cubicBezTo>
                  <a:pt x="178057" y="336608"/>
                  <a:pt x="175987" y="334247"/>
                  <a:pt x="174265" y="335280"/>
                </a:cubicBezTo>
                <a:cubicBezTo>
                  <a:pt x="171830" y="336741"/>
                  <a:pt x="172106" y="340589"/>
                  <a:pt x="170455" y="342900"/>
                </a:cubicBezTo>
                <a:cubicBezTo>
                  <a:pt x="164748" y="350890"/>
                  <a:pt x="163470" y="348827"/>
                  <a:pt x="153310" y="350520"/>
                </a:cubicBezTo>
                <a:cubicBezTo>
                  <a:pt x="154238" y="382989"/>
                  <a:pt x="149337" y="403889"/>
                  <a:pt x="159025" y="430530"/>
                </a:cubicBezTo>
                <a:cubicBezTo>
                  <a:pt x="160750" y="435273"/>
                  <a:pt x="165050" y="442270"/>
                  <a:pt x="168550" y="445770"/>
                </a:cubicBezTo>
                <a:cubicBezTo>
                  <a:pt x="171243" y="448463"/>
                  <a:pt x="178897" y="451896"/>
                  <a:pt x="181885" y="453390"/>
                </a:cubicBezTo>
                <a:cubicBezTo>
                  <a:pt x="178075" y="454025"/>
                  <a:pt x="174243" y="454537"/>
                  <a:pt x="170455" y="455295"/>
                </a:cubicBezTo>
                <a:cubicBezTo>
                  <a:pt x="167888" y="455808"/>
                  <a:pt x="165439" y="456926"/>
                  <a:pt x="162835" y="457200"/>
                </a:cubicBezTo>
                <a:cubicBezTo>
                  <a:pt x="153341" y="458199"/>
                  <a:pt x="143468" y="467360"/>
                  <a:pt x="139975" y="464820"/>
                </a:cubicBezTo>
                <a:close/>
              </a:path>
            </a:pathLst>
          </a:custGeom>
          <a:solidFill>
            <a:schemeClr val="accent6"/>
          </a:solidFill>
          <a:ln>
            <a:solidFill>
              <a:srgbClr val="5029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Rectangle 1208">
            <a:extLst>
              <a:ext uri="{FF2B5EF4-FFF2-40B4-BE49-F238E27FC236}">
                <a16:creationId xmlns:a16="http://schemas.microsoft.com/office/drawing/2014/main" id="{34ACA9D7-BF2C-33E1-83B4-10D93A101DF7}"/>
              </a:ext>
            </a:extLst>
          </p:cNvPr>
          <p:cNvSpPr/>
          <p:nvPr/>
        </p:nvSpPr>
        <p:spPr>
          <a:xfrm>
            <a:off x="2753646" y="3382601"/>
            <a:ext cx="149209" cy="112917"/>
          </a:xfrm>
          <a:prstGeom prst="rect">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Isosceles Triangle 1210">
            <a:extLst>
              <a:ext uri="{FF2B5EF4-FFF2-40B4-BE49-F238E27FC236}">
                <a16:creationId xmlns:a16="http://schemas.microsoft.com/office/drawing/2014/main" id="{DF53D43E-C114-B0DB-DEDF-105C8E4FA485}"/>
              </a:ext>
            </a:extLst>
          </p:cNvPr>
          <p:cNvSpPr/>
          <p:nvPr/>
        </p:nvSpPr>
        <p:spPr>
          <a:xfrm>
            <a:off x="2737282" y="3305499"/>
            <a:ext cx="183415" cy="8191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2" name="Rectangle 1211">
            <a:extLst>
              <a:ext uri="{FF2B5EF4-FFF2-40B4-BE49-F238E27FC236}">
                <a16:creationId xmlns:a16="http://schemas.microsoft.com/office/drawing/2014/main" id="{EAE8B0B8-B234-C81D-BFF2-9491AE35C575}"/>
              </a:ext>
            </a:extLst>
          </p:cNvPr>
          <p:cNvSpPr/>
          <p:nvPr/>
        </p:nvSpPr>
        <p:spPr>
          <a:xfrm>
            <a:off x="2809283" y="3423114"/>
            <a:ext cx="45719" cy="721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4" name="Straight Arrow Connector 1213">
            <a:extLst>
              <a:ext uri="{FF2B5EF4-FFF2-40B4-BE49-F238E27FC236}">
                <a16:creationId xmlns:a16="http://schemas.microsoft.com/office/drawing/2014/main" id="{76E7804C-3072-53F1-DAF1-4C9110EAE0F2}"/>
              </a:ext>
            </a:extLst>
          </p:cNvPr>
          <p:cNvCxnSpPr/>
          <p:nvPr/>
        </p:nvCxnSpPr>
        <p:spPr>
          <a:xfrm>
            <a:off x="2131499" y="3515405"/>
            <a:ext cx="173974" cy="3526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15" name="Straight Arrow Connector 1214">
            <a:extLst>
              <a:ext uri="{FF2B5EF4-FFF2-40B4-BE49-F238E27FC236}">
                <a16:creationId xmlns:a16="http://schemas.microsoft.com/office/drawing/2014/main" id="{E2684E7C-3657-843B-68D0-B7F9F721C466}"/>
              </a:ext>
            </a:extLst>
          </p:cNvPr>
          <p:cNvCxnSpPr>
            <a:cxnSpLocks/>
          </p:cNvCxnSpPr>
          <p:nvPr/>
        </p:nvCxnSpPr>
        <p:spPr>
          <a:xfrm flipV="1">
            <a:off x="3263910" y="3515405"/>
            <a:ext cx="173974" cy="35261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8133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9C95-14B7-0A5B-01BA-41FD09D81C3C}"/>
              </a:ext>
            </a:extLst>
          </p:cNvPr>
          <p:cNvSpPr>
            <a:spLocks noGrp="1"/>
          </p:cNvSpPr>
          <p:nvPr>
            <p:ph type="title"/>
          </p:nvPr>
        </p:nvSpPr>
        <p:spPr/>
        <p:txBody>
          <a:bodyPr/>
          <a:lstStyle/>
          <a:p>
            <a:r>
              <a:rPr lang="en-US" dirty="0"/>
              <a:t>Waveform Inversion Example</a:t>
            </a:r>
          </a:p>
        </p:txBody>
      </p:sp>
      <p:sp>
        <p:nvSpPr>
          <p:cNvPr id="3" name="Content Placeholder 2">
            <a:extLst>
              <a:ext uri="{FF2B5EF4-FFF2-40B4-BE49-F238E27FC236}">
                <a16:creationId xmlns:a16="http://schemas.microsoft.com/office/drawing/2014/main" id="{BDEF0233-8E37-FEA7-EC86-30FB92F21E07}"/>
              </a:ext>
            </a:extLst>
          </p:cNvPr>
          <p:cNvSpPr>
            <a:spLocks noGrp="1"/>
          </p:cNvSpPr>
          <p:nvPr>
            <p:ph idx="1"/>
          </p:nvPr>
        </p:nvSpPr>
        <p:spPr>
          <a:xfrm>
            <a:off x="745104" y="1566407"/>
            <a:ext cx="10701793" cy="1726326"/>
          </a:xfrm>
        </p:spPr>
        <p:txBody>
          <a:bodyPr/>
          <a:lstStyle/>
          <a:p>
            <a:r>
              <a:rPr lang="en-US" dirty="0"/>
              <a:t>When the forward model is available, we can use the learned latent spaces to refine our solution, following</a:t>
            </a:r>
          </a:p>
          <a:p>
            <a:endParaRPr lang="en-US" dirty="0"/>
          </a:p>
          <a:p>
            <a:endParaRPr lang="en-US" dirty="0"/>
          </a:p>
        </p:txBody>
      </p:sp>
      <p:sp>
        <p:nvSpPr>
          <p:cNvPr id="4" name="Slide Number Placeholder 3">
            <a:extLst>
              <a:ext uri="{FF2B5EF4-FFF2-40B4-BE49-F238E27FC236}">
                <a16:creationId xmlns:a16="http://schemas.microsoft.com/office/drawing/2014/main" id="{9C206CBF-DEA3-36F2-E08B-FDACBE16A546}"/>
              </a:ext>
            </a:extLst>
          </p:cNvPr>
          <p:cNvSpPr>
            <a:spLocks noGrp="1"/>
          </p:cNvSpPr>
          <p:nvPr>
            <p:ph type="sldNum" sz="quarter" idx="12"/>
          </p:nvPr>
        </p:nvSpPr>
        <p:spPr/>
        <p:txBody>
          <a:bodyPr/>
          <a:lstStyle/>
          <a:p>
            <a:fld id="{6113E31D-E2AB-40D1-8B51-AFA5AFEF393A}" type="slidenum">
              <a:rPr lang="en-US" smtClean="0"/>
              <a:pPr/>
              <a:t>26</a:t>
            </a:fld>
            <a:endParaRPr lang="en-US" dirty="0"/>
          </a:p>
        </p:txBody>
      </p:sp>
      <p:pic>
        <p:nvPicPr>
          <p:cNvPr id="31" name="Picture 30"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widehat\bfz = \argmin_{\bfz \in \calZ_x} \tfrac12 \| A(d_\bfx(\bfz)) - \bfb\|_2^2 + \tfrac{\alpha}{2} \|\bfz - \bfM^\dagger e_\bfb(\bfb)\|_2^2$$&#10;&#10;\end{document}" title="IguanaTex Picture Display">
            <a:extLst>
              <a:ext uri="{FF2B5EF4-FFF2-40B4-BE49-F238E27FC236}">
                <a16:creationId xmlns:a16="http://schemas.microsoft.com/office/drawing/2014/main" id="{D61BE5A6-741C-52A2-3DDA-4760ACE0B50D}"/>
              </a:ext>
            </a:extLst>
          </p:cNvPr>
          <p:cNvPicPr>
            <a:picLocks noChangeAspect="1"/>
          </p:cNvPicPr>
          <p:nvPr>
            <p:custDataLst>
              <p:tags r:id="rId1"/>
            </p:custDataLst>
          </p:nvPr>
        </p:nvPicPr>
        <p:blipFill>
          <a:blip r:embed="rId4"/>
          <a:stretch>
            <a:fillRect/>
          </a:stretch>
        </p:blipFill>
        <p:spPr>
          <a:xfrm>
            <a:off x="1602649" y="2787478"/>
            <a:ext cx="6710857" cy="563200"/>
          </a:xfrm>
          <a:prstGeom prst="rect">
            <a:avLst/>
          </a:prstGeom>
        </p:spPr>
      </p:pic>
      <p:pic>
        <p:nvPicPr>
          <p:cNvPr id="20" name="Picture 19"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widehat\bfx = d_\bfx(\widehat\bfz)$$&#10;&#10;\end{document}" title="IguanaTex Picture Display">
            <a:extLst>
              <a:ext uri="{FF2B5EF4-FFF2-40B4-BE49-F238E27FC236}">
                <a16:creationId xmlns:a16="http://schemas.microsoft.com/office/drawing/2014/main" id="{62F922CC-0FA0-91BE-CAC1-AA1F6E606241}"/>
              </a:ext>
            </a:extLst>
          </p:cNvPr>
          <p:cNvPicPr>
            <a:picLocks noChangeAspect="1"/>
          </p:cNvPicPr>
          <p:nvPr>
            <p:custDataLst>
              <p:tags r:id="rId2"/>
            </p:custDataLst>
          </p:nvPr>
        </p:nvPicPr>
        <p:blipFill>
          <a:blip r:embed="rId5"/>
          <a:stretch>
            <a:fillRect/>
          </a:stretch>
        </p:blipFill>
        <p:spPr>
          <a:xfrm>
            <a:off x="8984650" y="2834236"/>
            <a:ext cx="1261714" cy="307200"/>
          </a:xfrm>
          <a:prstGeom prst="rect">
            <a:avLst/>
          </a:prstGeom>
        </p:spPr>
      </p:pic>
      <p:grpSp>
        <p:nvGrpSpPr>
          <p:cNvPr id="25" name="Group 24">
            <a:extLst>
              <a:ext uri="{FF2B5EF4-FFF2-40B4-BE49-F238E27FC236}">
                <a16:creationId xmlns:a16="http://schemas.microsoft.com/office/drawing/2014/main" id="{6637F231-7E14-A551-DBB7-2D6FA63FA1C1}"/>
              </a:ext>
            </a:extLst>
          </p:cNvPr>
          <p:cNvGrpSpPr/>
          <p:nvPr/>
        </p:nvGrpSpPr>
        <p:grpSpPr>
          <a:xfrm>
            <a:off x="2496432" y="4053905"/>
            <a:ext cx="7199137" cy="1371600"/>
            <a:chOff x="2597734" y="4341154"/>
            <a:chExt cx="7199137" cy="1371600"/>
          </a:xfrm>
        </p:grpSpPr>
        <p:pic>
          <p:nvPicPr>
            <p:cNvPr id="21" name="Picture 20">
              <a:extLst>
                <a:ext uri="{FF2B5EF4-FFF2-40B4-BE49-F238E27FC236}">
                  <a16:creationId xmlns:a16="http://schemas.microsoft.com/office/drawing/2014/main" id="{F0A30809-52F3-1C63-952D-2C6D65F50D27}"/>
                </a:ext>
              </a:extLst>
            </p:cNvPr>
            <p:cNvPicPr>
              <a:picLocks noChangeAspect="1"/>
            </p:cNvPicPr>
            <p:nvPr/>
          </p:nvPicPr>
          <p:blipFill>
            <a:blip r:embed="rId6">
              <a:extLst>
                <a:ext uri="{28A0092B-C50C-407E-A947-70E740481C1C}">
                  <a14:useLocalDpi xmlns:a14="http://schemas.microsoft.com/office/drawing/2010/main" val="0"/>
                </a:ext>
              </a:extLst>
            </a:blip>
            <a:srcRect l="12495" t="9383" r="6245" b="9461"/>
            <a:stretch>
              <a:fillRect/>
            </a:stretch>
          </p:blipFill>
          <p:spPr>
            <a:xfrm>
              <a:off x="6486821" y="4341154"/>
              <a:ext cx="1373361" cy="1371600"/>
            </a:xfrm>
            <a:prstGeom prst="rect">
              <a:avLst/>
            </a:prstGeom>
          </p:spPr>
        </p:pic>
        <p:pic>
          <p:nvPicPr>
            <p:cNvPr id="22" name="Picture 21">
              <a:extLst>
                <a:ext uri="{FF2B5EF4-FFF2-40B4-BE49-F238E27FC236}">
                  <a16:creationId xmlns:a16="http://schemas.microsoft.com/office/drawing/2014/main" id="{76FF68D6-762C-A17C-840B-53DEECB3DBF8}"/>
                </a:ext>
              </a:extLst>
            </p:cNvPr>
            <p:cNvPicPr>
              <a:picLocks noChangeAspect="1"/>
            </p:cNvPicPr>
            <p:nvPr/>
          </p:nvPicPr>
          <p:blipFill>
            <a:blip r:embed="rId7">
              <a:extLst>
                <a:ext uri="{28A0092B-C50C-407E-A947-70E740481C1C}">
                  <a14:useLocalDpi xmlns:a14="http://schemas.microsoft.com/office/drawing/2010/main" val="0"/>
                </a:ext>
              </a:extLst>
            </a:blip>
            <a:srcRect l="12627" t="9264" r="6251" b="9337"/>
            <a:stretch>
              <a:fillRect/>
            </a:stretch>
          </p:blipFill>
          <p:spPr>
            <a:xfrm>
              <a:off x="8429952" y="4341154"/>
              <a:ext cx="1366919" cy="1371600"/>
            </a:xfrm>
            <a:prstGeom prst="rect">
              <a:avLst/>
            </a:prstGeom>
          </p:spPr>
        </p:pic>
        <p:pic>
          <p:nvPicPr>
            <p:cNvPr id="23" name="Picture 22">
              <a:extLst>
                <a:ext uri="{FF2B5EF4-FFF2-40B4-BE49-F238E27FC236}">
                  <a16:creationId xmlns:a16="http://schemas.microsoft.com/office/drawing/2014/main" id="{DA34496C-7567-6A90-96CB-188D22720AB2}"/>
                </a:ext>
              </a:extLst>
            </p:cNvPr>
            <p:cNvPicPr>
              <a:picLocks noChangeAspect="1"/>
            </p:cNvPicPr>
            <p:nvPr/>
          </p:nvPicPr>
          <p:blipFill>
            <a:blip r:embed="rId8">
              <a:extLst>
                <a:ext uri="{28A0092B-C50C-407E-A947-70E740481C1C}">
                  <a14:useLocalDpi xmlns:a14="http://schemas.microsoft.com/office/drawing/2010/main" val="0"/>
                </a:ext>
              </a:extLst>
            </a:blip>
            <a:srcRect l="12606" t="9338" r="6055" b="9323"/>
            <a:stretch>
              <a:fillRect/>
            </a:stretch>
          </p:blipFill>
          <p:spPr>
            <a:xfrm>
              <a:off x="4545451" y="4341154"/>
              <a:ext cx="1371600" cy="1371600"/>
            </a:xfrm>
            <a:prstGeom prst="rect">
              <a:avLst/>
            </a:prstGeom>
          </p:spPr>
        </p:pic>
        <p:pic>
          <p:nvPicPr>
            <p:cNvPr id="24" name="Picture 23">
              <a:extLst>
                <a:ext uri="{FF2B5EF4-FFF2-40B4-BE49-F238E27FC236}">
                  <a16:creationId xmlns:a16="http://schemas.microsoft.com/office/drawing/2014/main" id="{9EAB5331-DD32-5A33-0646-7CEB1928EAF4}"/>
                </a:ext>
              </a:extLst>
            </p:cNvPr>
            <p:cNvPicPr>
              <a:picLocks noChangeAspect="1"/>
            </p:cNvPicPr>
            <p:nvPr/>
          </p:nvPicPr>
          <p:blipFill>
            <a:blip r:embed="rId9">
              <a:extLst>
                <a:ext uri="{28A0092B-C50C-407E-A947-70E740481C1C}">
                  <a14:useLocalDpi xmlns:a14="http://schemas.microsoft.com/office/drawing/2010/main" val="0"/>
                </a:ext>
              </a:extLst>
            </a:blip>
            <a:srcRect l="13633" t="7455" r="4940" b="11493"/>
            <a:stretch>
              <a:fillRect/>
            </a:stretch>
          </p:blipFill>
          <p:spPr>
            <a:xfrm>
              <a:off x="2597734" y="4341154"/>
              <a:ext cx="1377947" cy="1371600"/>
            </a:xfrm>
            <a:prstGeom prst="rect">
              <a:avLst/>
            </a:prstGeom>
          </p:spPr>
        </p:pic>
      </p:grpSp>
      <p:sp>
        <p:nvSpPr>
          <p:cNvPr id="26" name="Rectangle 25">
            <a:extLst>
              <a:ext uri="{FF2B5EF4-FFF2-40B4-BE49-F238E27FC236}">
                <a16:creationId xmlns:a16="http://schemas.microsoft.com/office/drawing/2014/main" id="{2D170EFC-3877-8942-1451-DDCABD3A5576}"/>
              </a:ext>
            </a:extLst>
          </p:cNvPr>
          <p:cNvSpPr>
            <a:spLocks/>
          </p:cNvSpPr>
          <p:nvPr/>
        </p:nvSpPr>
        <p:spPr>
          <a:xfrm>
            <a:off x="2587024" y="3720530"/>
            <a:ext cx="1196762" cy="333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True </a:t>
            </a:r>
            <a:r>
              <a:rPr lang="en-US" sz="1400" b="1" dirty="0">
                <a:solidFill>
                  <a:schemeClr val="tx1"/>
                </a:solidFill>
                <a:latin typeface="CMU Serif" panose="02000603000000000000" pitchFamily="2" charset="0"/>
                <a:ea typeface="CMU Serif" panose="02000603000000000000" pitchFamily="2" charset="0"/>
                <a:cs typeface="CMU Serif" panose="02000603000000000000" pitchFamily="2" charset="0"/>
              </a:rPr>
              <a:t>x</a:t>
            </a:r>
            <a:endParaRPr lang="en-US" sz="1100" b="1"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sp>
        <p:nvSpPr>
          <p:cNvPr id="27" name="Rectangle 26">
            <a:extLst>
              <a:ext uri="{FF2B5EF4-FFF2-40B4-BE49-F238E27FC236}">
                <a16:creationId xmlns:a16="http://schemas.microsoft.com/office/drawing/2014/main" id="{8D8A3593-DDAC-B2C6-F0CA-B5A0BEB61C9E}"/>
              </a:ext>
            </a:extLst>
          </p:cNvPr>
          <p:cNvSpPr>
            <a:spLocks/>
          </p:cNvSpPr>
          <p:nvPr/>
        </p:nvSpPr>
        <p:spPr>
          <a:xfrm>
            <a:off x="4292704" y="3727809"/>
            <a:ext cx="1674490" cy="333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PAIR Initial Guess</a:t>
            </a:r>
            <a:endPar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sp>
        <p:nvSpPr>
          <p:cNvPr id="28" name="Rectangle 27">
            <a:extLst>
              <a:ext uri="{FF2B5EF4-FFF2-40B4-BE49-F238E27FC236}">
                <a16:creationId xmlns:a16="http://schemas.microsoft.com/office/drawing/2014/main" id="{31D7BFDC-90CB-B321-2437-D3BB3A95CB9A}"/>
              </a:ext>
            </a:extLst>
          </p:cNvPr>
          <p:cNvSpPr>
            <a:spLocks/>
          </p:cNvSpPr>
          <p:nvPr/>
        </p:nvSpPr>
        <p:spPr>
          <a:xfrm>
            <a:off x="6289420" y="3727809"/>
            <a:ext cx="1565557" cy="333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Basic Inversion</a:t>
            </a:r>
            <a:endParaRPr lang="en-US" sz="1100" b="1"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sp>
        <p:nvSpPr>
          <p:cNvPr id="29" name="Rectangle 28">
            <a:extLst>
              <a:ext uri="{FF2B5EF4-FFF2-40B4-BE49-F238E27FC236}">
                <a16:creationId xmlns:a16="http://schemas.microsoft.com/office/drawing/2014/main" id="{B3105F07-3822-8ED1-6102-7DE32823FCFB}"/>
              </a:ext>
            </a:extLst>
          </p:cNvPr>
          <p:cNvSpPr>
            <a:spLocks/>
          </p:cNvSpPr>
          <p:nvPr/>
        </p:nvSpPr>
        <p:spPr>
          <a:xfrm>
            <a:off x="8173774" y="3720529"/>
            <a:ext cx="1676670" cy="333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MU Serif" panose="02000603000000000000" pitchFamily="2" charset="0"/>
                <a:ea typeface="CMU Serif" panose="02000603000000000000" pitchFamily="2" charset="0"/>
                <a:cs typeface="CMU Serif" panose="02000603000000000000" pitchFamily="2" charset="0"/>
              </a:rPr>
              <a:t>Refined Guess</a:t>
            </a:r>
            <a:endParaRPr lang="en-US" sz="1100" dirty="0">
              <a:solidFill>
                <a:schemeClr val="tx1"/>
              </a:solidFill>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151791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AD52-EF5B-83E2-0F53-E63670005ED2}"/>
              </a:ext>
            </a:extLst>
          </p:cNvPr>
          <p:cNvSpPr>
            <a:spLocks noGrp="1"/>
          </p:cNvSpPr>
          <p:nvPr>
            <p:ph type="title"/>
          </p:nvPr>
        </p:nvSpPr>
        <p:spPr/>
        <p:txBody>
          <a:bodyPr/>
          <a:lstStyle/>
          <a:p>
            <a:r>
              <a:rPr lang="en-US" dirty="0"/>
              <a:t>PAIR Conclusions and Future Work</a:t>
            </a:r>
          </a:p>
        </p:txBody>
      </p:sp>
      <p:sp>
        <p:nvSpPr>
          <p:cNvPr id="3" name="Content Placeholder 2">
            <a:extLst>
              <a:ext uri="{FF2B5EF4-FFF2-40B4-BE49-F238E27FC236}">
                <a16:creationId xmlns:a16="http://schemas.microsoft.com/office/drawing/2014/main" id="{2A057D4F-E9D8-412B-1DDB-C2FE86E30951}"/>
              </a:ext>
            </a:extLst>
          </p:cNvPr>
          <p:cNvSpPr>
            <a:spLocks noGrp="1"/>
          </p:cNvSpPr>
          <p:nvPr>
            <p:ph idx="1"/>
          </p:nvPr>
        </p:nvSpPr>
        <p:spPr/>
        <p:txBody>
          <a:bodyPr>
            <a:normAutofit/>
          </a:bodyPr>
          <a:lstStyle/>
          <a:p>
            <a:pPr marL="0" indent="0">
              <a:buNone/>
            </a:pPr>
            <a:r>
              <a:rPr lang="en-US" sz="2400" i="1" u="sng" dirty="0"/>
              <a:t>Conclusions</a:t>
            </a:r>
          </a:p>
          <a:p>
            <a:r>
              <a:rPr lang="en-US" sz="2400" dirty="0"/>
              <a:t>Training autoencoders on inputs and targets creates a lower dimensional inverse problem between latent spaces</a:t>
            </a:r>
          </a:p>
          <a:p>
            <a:r>
              <a:rPr lang="en-US" sz="2400" dirty="0"/>
              <a:t>PAIR has theoretical connections to classical low rank SVD techniques</a:t>
            </a:r>
          </a:p>
          <a:p>
            <a:r>
              <a:rPr lang="en-US" sz="2400" dirty="0"/>
              <a:t>PAIR offers cheap out of distribution metrics and ways to refine solutions</a:t>
            </a:r>
          </a:p>
          <a:p>
            <a:endParaRPr lang="en-US" sz="2400" dirty="0"/>
          </a:p>
          <a:p>
            <a:pPr marL="0" indent="0">
              <a:buNone/>
            </a:pPr>
            <a:r>
              <a:rPr lang="en-US" sz="2400" i="1" u="sng" dirty="0"/>
              <a:t>Future Work</a:t>
            </a:r>
          </a:p>
          <a:p>
            <a:r>
              <a:rPr lang="en-US" sz="2400" dirty="0"/>
              <a:t>Uncertainty quantification with variational autoencoders</a:t>
            </a:r>
          </a:p>
          <a:p>
            <a:r>
              <a:rPr lang="en-US" sz="2400" dirty="0"/>
              <a:t>Generalization to other problems/data with exclusions</a:t>
            </a:r>
          </a:p>
        </p:txBody>
      </p:sp>
      <p:sp>
        <p:nvSpPr>
          <p:cNvPr id="4" name="Slide Number Placeholder 3">
            <a:extLst>
              <a:ext uri="{FF2B5EF4-FFF2-40B4-BE49-F238E27FC236}">
                <a16:creationId xmlns:a16="http://schemas.microsoft.com/office/drawing/2014/main" id="{43954CB1-1B83-25A4-AC57-0F06C805E559}"/>
              </a:ext>
            </a:extLst>
          </p:cNvPr>
          <p:cNvSpPr>
            <a:spLocks noGrp="1"/>
          </p:cNvSpPr>
          <p:nvPr>
            <p:ph type="sldNum" sz="quarter" idx="12"/>
          </p:nvPr>
        </p:nvSpPr>
        <p:spPr/>
        <p:txBody>
          <a:bodyPr/>
          <a:lstStyle/>
          <a:p>
            <a:fld id="{6113E31D-E2AB-40D1-8B51-AFA5AFEF393A}" type="slidenum">
              <a:rPr lang="en-US" smtClean="0"/>
              <a:pPr/>
              <a:t>27</a:t>
            </a:fld>
            <a:endParaRPr lang="en-US" dirty="0"/>
          </a:p>
        </p:txBody>
      </p:sp>
    </p:spTree>
    <p:extLst>
      <p:ext uri="{BB962C8B-B14F-4D97-AF65-F5344CB8AC3E}">
        <p14:creationId xmlns:p14="http://schemas.microsoft.com/office/powerpoint/2010/main" val="2952573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D78A-A3D2-02A0-DD08-97E524DDA0B4}"/>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8E2318EE-F154-A976-87A8-CB81B62CD0A4}"/>
              </a:ext>
            </a:extLst>
          </p:cNvPr>
          <p:cNvSpPr>
            <a:spLocks noGrp="1"/>
          </p:cNvSpPr>
          <p:nvPr>
            <p:ph type="sldNum" sz="quarter" idx="12"/>
          </p:nvPr>
        </p:nvSpPr>
        <p:spPr/>
        <p:txBody>
          <a:bodyPr/>
          <a:lstStyle/>
          <a:p>
            <a:fld id="{6113E31D-E2AB-40D1-8B51-AFA5AFEF393A}" type="slidenum">
              <a:rPr lang="en-US" smtClean="0"/>
              <a:pPr/>
              <a:t>28</a:t>
            </a:fld>
            <a:endParaRPr lang="en-US" dirty="0"/>
          </a:p>
        </p:txBody>
      </p:sp>
      <p:sp>
        <p:nvSpPr>
          <p:cNvPr id="5" name="Content Placeholder 2">
            <a:extLst>
              <a:ext uri="{FF2B5EF4-FFF2-40B4-BE49-F238E27FC236}">
                <a16:creationId xmlns:a16="http://schemas.microsoft.com/office/drawing/2014/main" id="{6955C9B9-745F-882C-E873-94E7ECE58179}"/>
              </a:ext>
            </a:extLst>
          </p:cNvPr>
          <p:cNvSpPr txBox="1">
            <a:spLocks/>
          </p:cNvSpPr>
          <p:nvPr/>
        </p:nvSpPr>
        <p:spPr>
          <a:xfrm>
            <a:off x="745104" y="1566407"/>
            <a:ext cx="10701793" cy="4610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erif" panose="02000603000000000000" pitchFamily="2" charset="0"/>
                <a:ea typeface="CMU Serif" panose="02000603000000000000" pitchFamily="2" charset="0"/>
                <a:cs typeface="CMU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erif" panose="02000603000000000000" pitchFamily="2" charset="0"/>
                <a:ea typeface="CMU Serif" panose="02000603000000000000" pitchFamily="2" charset="0"/>
                <a:cs typeface="CMU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erif" panose="02000603000000000000" pitchFamily="2" charset="0"/>
                <a:ea typeface="CMU Serif" panose="02000603000000000000" pitchFamily="2" charset="0"/>
                <a:cs typeface="CMU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CMU Serif" panose="02000603000000000000" pitchFamily="2" charset="0"/>
                <a:cs typeface="CMU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CMU Serif" panose="02000603000000000000" pitchFamily="2" charset="0"/>
                <a:cs typeface="CMU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000" dirty="0">
                <a:latin typeface="CMU Sans Serif" panose="02000603000000000000" pitchFamily="2" charset="0"/>
                <a:ea typeface="CMU Sans Serif" panose="02000603000000000000" pitchFamily="2" charset="0"/>
                <a:cs typeface="CMU Sans Serif" panose="02000603000000000000" pitchFamily="2" charset="0"/>
              </a:rPr>
              <a:t>B. M. Afkham, J. Chung, and M. Chung. “</a:t>
            </a:r>
            <a:r>
              <a:rPr lang="en-US" sz="2000" dirty="0">
                <a:latin typeface="CMU Sans Serif" panose="02000603000000000000" pitchFamily="2" charset="0"/>
                <a:ea typeface="CMU Sans Serif" panose="02000603000000000000" pitchFamily="2" charset="0"/>
                <a:cs typeface="CMU Sans Serif" panose="02000603000000000000" pitchFamily="2" charset="0"/>
                <a:hlinkClick r:id="rId2"/>
              </a:rPr>
              <a:t>Learning regularization parameters of inverse problems via deep neural networks.</a:t>
            </a:r>
            <a:r>
              <a:rPr lang="en-US" sz="2000" dirty="0">
                <a:latin typeface="CMU Sans Serif" panose="02000603000000000000" pitchFamily="2" charset="0"/>
                <a:ea typeface="CMU Sans Serif" panose="02000603000000000000" pitchFamily="2" charset="0"/>
                <a:cs typeface="CMU Sans Serif" panose="02000603000000000000" pitchFamily="2" charset="0"/>
              </a:rPr>
              <a:t>” In: </a:t>
            </a:r>
            <a:r>
              <a:rPr lang="en-US" sz="2000" i="1" dirty="0">
                <a:latin typeface="CMU Sans Serif" panose="02000603000000000000" pitchFamily="2" charset="0"/>
                <a:ea typeface="CMU Sans Serif" panose="02000603000000000000" pitchFamily="2" charset="0"/>
                <a:cs typeface="CMU Sans Serif" panose="02000603000000000000" pitchFamily="2" charset="0"/>
              </a:rPr>
              <a:t>Inverse Problems </a:t>
            </a:r>
            <a:r>
              <a:rPr lang="en-US" sz="2000" dirty="0">
                <a:latin typeface="CMU Sans Serif" panose="02000603000000000000" pitchFamily="2" charset="0"/>
                <a:ea typeface="CMU Sans Serif" panose="02000603000000000000" pitchFamily="2" charset="0"/>
                <a:cs typeface="CMU Sans Serif" panose="02000603000000000000" pitchFamily="2" charset="0"/>
              </a:rPr>
              <a:t>37.10 (2021), p. 105017</a:t>
            </a:r>
          </a:p>
          <a:p>
            <a:pPr marL="514350" indent="-514350">
              <a:buFont typeface="+mj-lt"/>
              <a:buAutoNum type="arabicPeriod"/>
            </a:pPr>
            <a:r>
              <a:rPr lang="en-US" sz="2000" dirty="0">
                <a:latin typeface="CMU Sans Serif" panose="02000603000000000000" pitchFamily="2" charset="0"/>
                <a:ea typeface="CMU Sans Serif" panose="02000603000000000000" pitchFamily="2" charset="0"/>
                <a:cs typeface="CMU Sans Serif" panose="02000603000000000000" pitchFamily="2" charset="0"/>
              </a:rPr>
              <a:t>S. </a:t>
            </a:r>
            <a:r>
              <a:rPr lang="en-US" sz="2000" dirty="0" err="1">
                <a:latin typeface="CMU Sans Serif" panose="02000603000000000000" pitchFamily="2" charset="0"/>
                <a:ea typeface="CMU Sans Serif" panose="02000603000000000000" pitchFamily="2" charset="0"/>
                <a:cs typeface="CMU Sans Serif" panose="02000603000000000000" pitchFamily="2" charset="0"/>
              </a:rPr>
              <a:t>Arridge</a:t>
            </a:r>
            <a:r>
              <a:rPr lang="en-US" sz="2000" dirty="0">
                <a:latin typeface="CMU Sans Serif" panose="02000603000000000000" pitchFamily="2" charset="0"/>
                <a:ea typeface="CMU Sans Serif" panose="02000603000000000000" pitchFamily="2" charset="0"/>
                <a:cs typeface="CMU Sans Serif" panose="02000603000000000000" pitchFamily="2" charset="0"/>
              </a:rPr>
              <a:t>, P. Maass, O. </a:t>
            </a:r>
            <a:r>
              <a:rPr lang="en-US" sz="2000" dirty="0" err="1">
                <a:latin typeface="CMU Sans Serif" panose="02000603000000000000" pitchFamily="2" charset="0"/>
                <a:ea typeface="CMU Sans Serif" panose="02000603000000000000" pitchFamily="2" charset="0"/>
                <a:cs typeface="CMU Sans Serif" panose="02000603000000000000" pitchFamily="2" charset="0"/>
              </a:rPr>
              <a:t>Öktem</a:t>
            </a:r>
            <a:r>
              <a:rPr lang="en-US" sz="2000" dirty="0">
                <a:latin typeface="CMU Sans Serif" panose="02000603000000000000" pitchFamily="2" charset="0"/>
                <a:ea typeface="CMU Sans Serif" panose="02000603000000000000" pitchFamily="2" charset="0"/>
                <a:cs typeface="CMU Sans Serif" panose="02000603000000000000" pitchFamily="2" charset="0"/>
              </a:rPr>
              <a:t>, and C.B. </a:t>
            </a:r>
            <a:r>
              <a:rPr lang="en-US" sz="2000" dirty="0" err="1">
                <a:latin typeface="CMU Sans Serif" panose="02000603000000000000" pitchFamily="2" charset="0"/>
                <a:ea typeface="CMU Sans Serif" panose="02000603000000000000" pitchFamily="2" charset="0"/>
                <a:cs typeface="CMU Sans Serif" panose="02000603000000000000" pitchFamily="2" charset="0"/>
              </a:rPr>
              <a:t>Schönlieb</a:t>
            </a:r>
            <a:r>
              <a:rPr lang="en-US" sz="2000" dirty="0">
                <a:latin typeface="CMU Sans Serif" panose="02000603000000000000" pitchFamily="2" charset="0"/>
                <a:ea typeface="CMU Sans Serif" panose="02000603000000000000" pitchFamily="2" charset="0"/>
                <a:cs typeface="CMU Sans Serif" panose="02000603000000000000" pitchFamily="2" charset="0"/>
              </a:rPr>
              <a:t>. “</a:t>
            </a:r>
            <a:r>
              <a:rPr lang="en-US" sz="2000" dirty="0">
                <a:latin typeface="CMU Sans Serif" panose="02000603000000000000" pitchFamily="2" charset="0"/>
                <a:ea typeface="CMU Sans Serif" panose="02000603000000000000" pitchFamily="2" charset="0"/>
                <a:cs typeface="CMU Sans Serif" panose="02000603000000000000" pitchFamily="2" charset="0"/>
                <a:hlinkClick r:id="rId3"/>
              </a:rPr>
              <a:t>Solving inverse problems using data-driven models.</a:t>
            </a:r>
            <a:r>
              <a:rPr lang="en-US" sz="2000" dirty="0">
                <a:latin typeface="CMU Sans Serif" panose="02000603000000000000" pitchFamily="2" charset="0"/>
                <a:ea typeface="CMU Sans Serif" panose="02000603000000000000" pitchFamily="2" charset="0"/>
                <a:cs typeface="CMU Sans Serif" panose="02000603000000000000" pitchFamily="2" charset="0"/>
              </a:rPr>
              <a:t>” In: </a:t>
            </a:r>
            <a:r>
              <a:rPr lang="en-US" sz="2000" i="1" dirty="0" err="1">
                <a:latin typeface="CMU Sans Serif" panose="02000603000000000000" pitchFamily="2" charset="0"/>
                <a:ea typeface="CMU Sans Serif" panose="02000603000000000000" pitchFamily="2" charset="0"/>
                <a:cs typeface="CMU Sans Serif" panose="02000603000000000000" pitchFamily="2" charset="0"/>
              </a:rPr>
              <a:t>ActaNumerica</a:t>
            </a:r>
            <a:r>
              <a:rPr lang="en-US" sz="2000" dirty="0">
                <a:latin typeface="CMU Sans Serif" panose="02000603000000000000" pitchFamily="2" charset="0"/>
                <a:ea typeface="CMU Sans Serif" panose="02000603000000000000" pitchFamily="2" charset="0"/>
                <a:cs typeface="CMU Sans Serif" panose="02000603000000000000" pitchFamily="2" charset="0"/>
              </a:rPr>
              <a:t> 28 (2019), p. 1–174</a:t>
            </a:r>
            <a:endParaRPr lang="da-DK" sz="2000" dirty="0">
              <a:latin typeface="CMU Sans Serif" panose="02000603000000000000" pitchFamily="2" charset="0"/>
              <a:ea typeface="CMU Sans Serif" panose="02000603000000000000" pitchFamily="2" charset="0"/>
              <a:cs typeface="CMU Sans Serif" panose="02000603000000000000" pitchFamily="2" charset="0"/>
            </a:endParaRPr>
          </a:p>
          <a:p>
            <a:pPr marL="514350" indent="-514350">
              <a:buFont typeface="+mj-lt"/>
              <a:buAutoNum type="arabicPeriod"/>
            </a:pPr>
            <a:r>
              <a:rPr lang="en-US" sz="2000" dirty="0">
                <a:latin typeface="CMU Sans Serif" panose="02000603000000000000" pitchFamily="2" charset="0"/>
                <a:ea typeface="CMU Sans Serif" panose="02000603000000000000" pitchFamily="2" charset="0"/>
                <a:cs typeface="CMU Sans Serif" panose="02000603000000000000" pitchFamily="2" charset="0"/>
              </a:rPr>
              <a:t>Y. Bai, W. Chen, J. Chen, and W. Guo. “</a:t>
            </a:r>
            <a:r>
              <a:rPr lang="en-US" sz="2000" dirty="0">
                <a:latin typeface="CMU Sans Serif" panose="02000603000000000000" pitchFamily="2" charset="0"/>
                <a:ea typeface="CMU Sans Serif" panose="02000603000000000000" pitchFamily="2" charset="0"/>
                <a:cs typeface="CMU Sans Serif" panose="02000603000000000000" pitchFamily="2" charset="0"/>
                <a:hlinkClick r:id="rId4"/>
              </a:rPr>
              <a:t>Deep learning methods for solving linear inverse problems: Research directions and paradigms</a:t>
            </a:r>
            <a:r>
              <a:rPr lang="en-US" sz="2000" dirty="0">
                <a:latin typeface="CMU Sans Serif" panose="02000603000000000000" pitchFamily="2" charset="0"/>
                <a:ea typeface="CMU Sans Serif" panose="02000603000000000000" pitchFamily="2" charset="0"/>
                <a:cs typeface="CMU Sans Serif" panose="02000603000000000000" pitchFamily="2" charset="0"/>
              </a:rPr>
              <a:t>” In: </a:t>
            </a:r>
            <a:r>
              <a:rPr lang="en-US" sz="2000" i="1" dirty="0">
                <a:latin typeface="CMU Sans Serif" panose="02000603000000000000" pitchFamily="2" charset="0"/>
                <a:ea typeface="CMU Sans Serif" panose="02000603000000000000" pitchFamily="2" charset="0"/>
                <a:cs typeface="CMU Sans Serif" panose="02000603000000000000" pitchFamily="2" charset="0"/>
              </a:rPr>
              <a:t>Signal Processing </a:t>
            </a:r>
            <a:r>
              <a:rPr lang="en-US" sz="2000" dirty="0">
                <a:latin typeface="CMU Sans Serif" panose="02000603000000000000" pitchFamily="2" charset="0"/>
                <a:ea typeface="CMU Sans Serif" panose="02000603000000000000" pitchFamily="2" charset="0"/>
                <a:cs typeface="CMU Sans Serif" panose="02000603000000000000" pitchFamily="2" charset="0"/>
              </a:rPr>
              <a:t>177 (2020), p. 107729</a:t>
            </a:r>
          </a:p>
          <a:p>
            <a:pPr marL="514350" indent="-514350">
              <a:buFont typeface="+mj-lt"/>
              <a:buAutoNum type="arabicPeriod"/>
            </a:pPr>
            <a:r>
              <a:rPr lang="en-US" sz="2000" dirty="0">
                <a:latin typeface="CMU Sans Serif" panose="02000603000000000000" pitchFamily="2" charset="0"/>
                <a:ea typeface="CMU Sans Serif" panose="02000603000000000000" pitchFamily="2" charset="0"/>
                <a:cs typeface="CMU Sans Serif" panose="02000603000000000000" pitchFamily="2" charset="0"/>
              </a:rPr>
              <a:t>Y. Boink and C. Brune. “</a:t>
            </a:r>
            <a:r>
              <a:rPr lang="en-US" sz="2000" dirty="0">
                <a:latin typeface="CMU Sans Serif" panose="02000603000000000000" pitchFamily="2" charset="0"/>
                <a:ea typeface="CMU Sans Serif" panose="02000603000000000000" pitchFamily="2" charset="0"/>
                <a:cs typeface="CMU Sans Serif" panose="02000603000000000000" pitchFamily="2" charset="0"/>
                <a:hlinkClick r:id="rId5"/>
              </a:rPr>
              <a:t>Learned SVD: Solving inverse problems via hybrid autoencoding.</a:t>
            </a:r>
            <a:r>
              <a:rPr lang="en-US" sz="2000" dirty="0">
                <a:latin typeface="CMU Sans Serif" panose="02000603000000000000" pitchFamily="2" charset="0"/>
                <a:ea typeface="CMU Sans Serif" panose="02000603000000000000" pitchFamily="2" charset="0"/>
                <a:cs typeface="CMU Sans Serif" panose="02000603000000000000" pitchFamily="2" charset="0"/>
              </a:rPr>
              <a:t>” </a:t>
            </a:r>
            <a:r>
              <a:rPr lang="en-US" sz="2000" dirty="0" err="1">
                <a:latin typeface="CMU Sans Serif" panose="02000603000000000000" pitchFamily="2" charset="0"/>
                <a:ea typeface="CMU Sans Serif" panose="02000603000000000000" pitchFamily="2" charset="0"/>
                <a:cs typeface="CMU Sans Serif" panose="02000603000000000000" pitchFamily="2" charset="0"/>
              </a:rPr>
              <a:t>ArXiv</a:t>
            </a:r>
            <a:r>
              <a:rPr lang="en-US" sz="2000" dirty="0">
                <a:latin typeface="CMU Sans Serif" panose="02000603000000000000" pitchFamily="2" charset="0"/>
                <a:ea typeface="CMU Sans Serif" panose="02000603000000000000" pitchFamily="2" charset="0"/>
                <a:cs typeface="CMU Sans Serif" panose="02000603000000000000" pitchFamily="2" charset="0"/>
              </a:rPr>
              <a:t> 1912.10840</a:t>
            </a:r>
          </a:p>
          <a:p>
            <a:pPr marL="514350" indent="-514350">
              <a:buFont typeface="+mj-lt"/>
              <a:buAutoNum type="arabicPeriod"/>
            </a:pPr>
            <a:r>
              <a:rPr lang="en-US" sz="2000" dirty="0">
                <a:latin typeface="CMU Sans Serif" panose="02000603000000000000" pitchFamily="2" charset="0"/>
                <a:ea typeface="CMU Sans Serif" panose="02000603000000000000" pitchFamily="2" charset="0"/>
                <a:cs typeface="CMU Sans Serif" panose="02000603000000000000" pitchFamily="2" charset="0"/>
              </a:rPr>
              <a:t>J. Chung and M. Chung. “</a:t>
            </a:r>
            <a:r>
              <a:rPr lang="en-US" sz="2000" dirty="0">
                <a:latin typeface="CMU Sans Serif" panose="02000603000000000000" pitchFamily="2" charset="0"/>
                <a:ea typeface="CMU Sans Serif" panose="02000603000000000000" pitchFamily="2" charset="0"/>
                <a:cs typeface="CMU Sans Serif" panose="02000603000000000000" pitchFamily="2" charset="0"/>
                <a:hlinkClick r:id="rId6"/>
              </a:rPr>
              <a:t>Optimal regularized inverse matrices for inverse problems.</a:t>
            </a:r>
            <a:r>
              <a:rPr lang="en-US" sz="2000" dirty="0">
                <a:latin typeface="CMU Sans Serif" panose="02000603000000000000" pitchFamily="2" charset="0"/>
                <a:ea typeface="CMU Sans Serif" panose="02000603000000000000" pitchFamily="2" charset="0"/>
                <a:cs typeface="CMU Sans Serif" panose="02000603000000000000" pitchFamily="2" charset="0"/>
              </a:rPr>
              <a:t>” In: </a:t>
            </a:r>
            <a:r>
              <a:rPr lang="en-US" sz="2000" i="1" dirty="0">
                <a:latin typeface="CMU Sans Serif" panose="02000603000000000000" pitchFamily="2" charset="0"/>
                <a:ea typeface="CMU Sans Serif" panose="02000603000000000000" pitchFamily="2" charset="0"/>
                <a:cs typeface="CMU Sans Serif" panose="02000603000000000000" pitchFamily="2" charset="0"/>
              </a:rPr>
              <a:t>SIAM Journal on Matrix Analysis and Applications </a:t>
            </a:r>
            <a:r>
              <a:rPr lang="en-US" sz="2000" dirty="0">
                <a:latin typeface="CMU Sans Serif" panose="02000603000000000000" pitchFamily="2" charset="0"/>
                <a:ea typeface="CMU Sans Serif" panose="02000603000000000000" pitchFamily="2" charset="0"/>
                <a:cs typeface="CMU Sans Serif" panose="02000603000000000000" pitchFamily="2" charset="0"/>
              </a:rPr>
              <a:t>38.2 (2017), p. 458–477</a:t>
            </a:r>
          </a:p>
          <a:p>
            <a:pPr marL="514350" indent="-514350">
              <a:buFont typeface="+mj-lt"/>
              <a:buAutoNum type="arabicPeriod"/>
            </a:pPr>
            <a:r>
              <a:rPr lang="en-US" sz="2000" dirty="0">
                <a:latin typeface="CMU Sans Serif" panose="02000603000000000000" pitchFamily="2" charset="0"/>
                <a:ea typeface="CMU Sans Serif" panose="02000603000000000000" pitchFamily="2" charset="0"/>
                <a:cs typeface="CMU Sans Serif" panose="02000603000000000000" pitchFamily="2" charset="0"/>
              </a:rPr>
              <a:t>Y. Feng, Y. Chen, P. Jin, S. Feng, Y. “</a:t>
            </a:r>
            <a:r>
              <a:rPr lang="en-US" sz="2000" dirty="0">
                <a:latin typeface="CMU Sans Serif" panose="02000603000000000000" pitchFamily="2" charset="0"/>
                <a:ea typeface="CMU Sans Serif" panose="02000603000000000000" pitchFamily="2" charset="0"/>
                <a:cs typeface="CMU Sans Serif" panose="02000603000000000000" pitchFamily="2" charset="0"/>
                <a:hlinkClick r:id="rId7"/>
              </a:rPr>
              <a:t>Auto-Linear Phenomenon in Subsurface Imaging.</a:t>
            </a:r>
            <a:r>
              <a:rPr lang="en-US" sz="2000" dirty="0">
                <a:latin typeface="CMU Sans Serif" panose="02000603000000000000" pitchFamily="2" charset="0"/>
                <a:ea typeface="CMU Sans Serif" panose="02000603000000000000" pitchFamily="2" charset="0"/>
                <a:cs typeface="CMU Sans Serif" panose="02000603000000000000" pitchFamily="2" charset="0"/>
              </a:rPr>
              <a:t>” In: </a:t>
            </a:r>
            <a:r>
              <a:rPr lang="en-US" sz="2000" i="1" dirty="0">
                <a:latin typeface="CMU Sans Serif" panose="02000603000000000000" pitchFamily="2" charset="0"/>
                <a:ea typeface="CMU Sans Serif" panose="02000603000000000000" pitchFamily="2" charset="0"/>
                <a:cs typeface="CMU Sans Serif" panose="02000603000000000000" pitchFamily="2" charset="0"/>
              </a:rPr>
              <a:t>Proceedings of the 41st International Conference on Machine Learning</a:t>
            </a:r>
            <a:r>
              <a:rPr lang="en-US" sz="2000" dirty="0">
                <a:latin typeface="CMU Sans Serif" panose="02000603000000000000" pitchFamily="2" charset="0"/>
                <a:ea typeface="CMU Sans Serif" panose="02000603000000000000" pitchFamily="2" charset="0"/>
                <a:cs typeface="CMU Sans Serif" panose="02000603000000000000" pitchFamily="2" charset="0"/>
              </a:rPr>
              <a:t>, PMLR 235 (2024), p.13153-13174</a:t>
            </a:r>
          </a:p>
          <a:p>
            <a:pPr marL="514350" indent="-514350">
              <a:buFont typeface="+mj-lt"/>
              <a:buAutoNum type="arabicPeriod"/>
            </a:pPr>
            <a:endParaRPr lang="fr-FR" sz="2000"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370906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E03D1-9050-A6CE-FDB5-B023AE92C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60182-7737-83D0-2263-A899E42F6E3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54157E6-E2F9-AF09-526F-66886407D9F1}"/>
              </a:ext>
            </a:extLst>
          </p:cNvPr>
          <p:cNvSpPr>
            <a:spLocks noGrp="1"/>
          </p:cNvSpPr>
          <p:nvPr>
            <p:ph idx="1"/>
          </p:nvPr>
        </p:nvSpPr>
        <p:spPr/>
        <p:txBody>
          <a:bodyPr>
            <a:normAutofit/>
          </a:bodyPr>
          <a:lstStyle/>
          <a:p>
            <a:pPr marL="514350" indent="-514350">
              <a:buFont typeface="+mj-lt"/>
              <a:buAutoNum type="arabicPeriod" startAt="7"/>
            </a:pPr>
            <a:r>
              <a:rPr lang="en-US" sz="2000" dirty="0"/>
              <a:t>S. Friedland and A. </a:t>
            </a:r>
            <a:r>
              <a:rPr lang="en-US" sz="2000" dirty="0" err="1"/>
              <a:t>Torokhti</a:t>
            </a:r>
            <a:r>
              <a:rPr lang="en-US" sz="2000" dirty="0"/>
              <a:t>. “</a:t>
            </a:r>
            <a:r>
              <a:rPr lang="en-US" sz="2000" dirty="0">
                <a:hlinkClick r:id="rId2"/>
              </a:rPr>
              <a:t>Generalized Rank-Constrained Matrix Approximations</a:t>
            </a:r>
            <a:r>
              <a:rPr lang="en-US" sz="2000" dirty="0"/>
              <a:t>”. In: </a:t>
            </a:r>
            <a:r>
              <a:rPr lang="en-US" sz="2000" i="1" dirty="0"/>
              <a:t>SIAM Journal on Matrix Analysis and Applications </a:t>
            </a:r>
            <a:r>
              <a:rPr lang="en-US" sz="2000" dirty="0"/>
              <a:t>29.2 (2007), p. 656–659</a:t>
            </a:r>
          </a:p>
          <a:p>
            <a:pPr marL="514350" indent="-514350">
              <a:buFont typeface="+mj-lt"/>
              <a:buAutoNum type="arabicPeriod" startAt="7"/>
            </a:pPr>
            <a:r>
              <a:rPr lang="en-US" sz="2000" dirty="0"/>
              <a:t>H. Goh, S. </a:t>
            </a:r>
            <a:r>
              <a:rPr lang="en-US" sz="2000" dirty="0" err="1"/>
              <a:t>Sheriffdeen</a:t>
            </a:r>
            <a:r>
              <a:rPr lang="en-US" sz="2000" dirty="0"/>
              <a:t>, J. Wittmer, and T. Bui-Thanh. “</a:t>
            </a:r>
            <a:r>
              <a:rPr lang="en-US" sz="2000" dirty="0">
                <a:hlinkClick r:id="rId3"/>
              </a:rPr>
              <a:t>Solving Bayesian inverse problems via variational autoencoders.</a:t>
            </a:r>
            <a:r>
              <a:rPr lang="en-US" sz="2000" dirty="0"/>
              <a:t>” In: </a:t>
            </a:r>
            <a:r>
              <a:rPr lang="en-US" sz="2000" i="1" dirty="0"/>
              <a:t>Proceedings of the 2nd Mathematical and Scientific Machine Learning Conference</a:t>
            </a:r>
            <a:r>
              <a:rPr lang="en-US" sz="2000" dirty="0"/>
              <a:t>, PMLR 145 (2021), p.386-425</a:t>
            </a:r>
          </a:p>
          <a:p>
            <a:pPr marL="514350" indent="-514350">
              <a:buFont typeface="+mj-lt"/>
              <a:buAutoNum type="arabicPeriod" startAt="7"/>
            </a:pPr>
            <a:r>
              <a:rPr lang="en-US" sz="2000" dirty="0"/>
              <a:t>K. Zeng, J. Yu, R. Wang, C. Li and D. Tao, “</a:t>
            </a:r>
            <a:r>
              <a:rPr lang="en-US" sz="2000" dirty="0">
                <a:hlinkClick r:id="rId4"/>
              </a:rPr>
              <a:t>Coupled Deep Autoencoder for Single Image Super-Resolution.</a:t>
            </a:r>
            <a:r>
              <a:rPr lang="en-US" sz="2000" dirty="0"/>
              <a:t>” In: </a:t>
            </a:r>
            <a:r>
              <a:rPr lang="en-US" sz="2000" i="1" dirty="0"/>
              <a:t>IEEE Transactions on Cybernetics</a:t>
            </a:r>
            <a:r>
              <a:rPr lang="en-US" sz="2000" dirty="0"/>
              <a:t>, 47.1 (2017), p. 27-37</a:t>
            </a:r>
          </a:p>
          <a:p>
            <a:pPr marL="514350" indent="-514350">
              <a:buFont typeface="+mj-lt"/>
              <a:buAutoNum type="arabicPeriod" startAt="7"/>
            </a:pPr>
            <a:r>
              <a:rPr lang="en-US" sz="2000" dirty="0"/>
              <a:t>K. Kulkarni, S. Lohit, P. Turaga, R. Kerviche and A. Ashok, "</a:t>
            </a:r>
            <a:r>
              <a:rPr lang="en-US" sz="2000" dirty="0" err="1">
                <a:hlinkClick r:id="rId5"/>
              </a:rPr>
              <a:t>ReconNet</a:t>
            </a:r>
            <a:r>
              <a:rPr lang="en-US" sz="2000" dirty="0">
                <a:hlinkClick r:id="rId5"/>
              </a:rPr>
              <a:t>: Non-Iterative Reconstruction of Images from Compressively Sensed Measurements.</a:t>
            </a:r>
            <a:r>
              <a:rPr lang="en-US" sz="2000" dirty="0"/>
              <a:t>“ In: </a:t>
            </a:r>
            <a:r>
              <a:rPr lang="en-US" sz="2000" i="1" dirty="0"/>
              <a:t>IEEE Conference on Computer Vision and Pattern Recognition </a:t>
            </a:r>
            <a:r>
              <a:rPr lang="en-US" sz="2000" dirty="0"/>
              <a:t>(CVPR), Las Vegas, NV, USA (2016), pp. 449-458</a:t>
            </a:r>
          </a:p>
          <a:p>
            <a:pPr marL="514350" indent="-514350">
              <a:buFont typeface="+mj-lt"/>
              <a:buAutoNum type="arabicPeriod" startAt="7"/>
            </a:pPr>
            <a:r>
              <a:rPr lang="en-US" sz="2000" dirty="0"/>
              <a:t>S. Lan, S. Li, and B. </a:t>
            </a:r>
            <a:r>
              <a:rPr lang="en-US" sz="2000" dirty="0" err="1"/>
              <a:t>Shahbaba</a:t>
            </a:r>
            <a:r>
              <a:rPr lang="en-US" sz="2000" dirty="0"/>
              <a:t>.  “</a:t>
            </a:r>
            <a:r>
              <a:rPr lang="en-US" sz="2000" dirty="0">
                <a:hlinkClick r:id="rId6"/>
              </a:rPr>
              <a:t>Scaling up Bayesian Uncertainty Quantification for inverse problems using deep neural networks.</a:t>
            </a:r>
            <a:r>
              <a:rPr lang="en-US" sz="2000" dirty="0"/>
              <a:t>” In: </a:t>
            </a:r>
            <a:r>
              <a:rPr lang="fr-FR" sz="2000" i="1" dirty="0"/>
              <a:t>SIAM/ASA Journal on Uncertainty Quantification</a:t>
            </a:r>
            <a:r>
              <a:rPr lang="fr-FR" sz="2000" dirty="0"/>
              <a:t> 10.4 (2022), p. 1684–1713</a:t>
            </a:r>
          </a:p>
          <a:p>
            <a:pPr marL="514350" indent="-514350">
              <a:buFont typeface="+mj-lt"/>
              <a:buAutoNum type="arabicPeriod" startAt="6"/>
            </a:pPr>
            <a:endParaRPr lang="en-US" sz="2000" dirty="0"/>
          </a:p>
        </p:txBody>
      </p:sp>
      <p:sp>
        <p:nvSpPr>
          <p:cNvPr id="4" name="Slide Number Placeholder 3">
            <a:extLst>
              <a:ext uri="{FF2B5EF4-FFF2-40B4-BE49-F238E27FC236}">
                <a16:creationId xmlns:a16="http://schemas.microsoft.com/office/drawing/2014/main" id="{6B44C104-43A4-F6B7-31C2-C15885808261}"/>
              </a:ext>
            </a:extLst>
          </p:cNvPr>
          <p:cNvSpPr>
            <a:spLocks noGrp="1"/>
          </p:cNvSpPr>
          <p:nvPr>
            <p:ph type="sldNum" sz="quarter" idx="12"/>
          </p:nvPr>
        </p:nvSpPr>
        <p:spPr/>
        <p:txBody>
          <a:bodyPr/>
          <a:lstStyle/>
          <a:p>
            <a:fld id="{6113E31D-E2AB-40D1-8B51-AFA5AFEF393A}" type="slidenum">
              <a:rPr lang="en-US" smtClean="0"/>
              <a:pPr/>
              <a:t>29</a:t>
            </a:fld>
            <a:endParaRPr lang="en-US" dirty="0"/>
          </a:p>
        </p:txBody>
      </p:sp>
    </p:spTree>
    <p:extLst>
      <p:ext uri="{BB962C8B-B14F-4D97-AF65-F5344CB8AC3E}">
        <p14:creationId xmlns:p14="http://schemas.microsoft.com/office/powerpoint/2010/main" val="130163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80EB1-926B-C20D-C939-8A31D011F4B3}"/>
            </a:ext>
          </a:extLst>
        </p:cNvPr>
        <p:cNvGrpSpPr/>
        <p:nvPr/>
      </p:nvGrpSpPr>
      <p:grpSpPr>
        <a:xfrm>
          <a:off x="0" y="0"/>
          <a:ext cx="0" cy="0"/>
          <a:chOff x="0" y="0"/>
          <a:chExt cx="0" cy="0"/>
        </a:xfrm>
      </p:grpSpPr>
      <p:grpSp>
        <p:nvGrpSpPr>
          <p:cNvPr id="131" name="Group 130">
            <a:extLst>
              <a:ext uri="{FF2B5EF4-FFF2-40B4-BE49-F238E27FC236}">
                <a16:creationId xmlns:a16="http://schemas.microsoft.com/office/drawing/2014/main" id="{DF780AFA-802E-2D7B-00E0-E90A5AB9D967}"/>
              </a:ext>
            </a:extLst>
          </p:cNvPr>
          <p:cNvGrpSpPr/>
          <p:nvPr/>
        </p:nvGrpSpPr>
        <p:grpSpPr>
          <a:xfrm>
            <a:off x="1807482" y="2878150"/>
            <a:ext cx="1910080" cy="1905000"/>
            <a:chOff x="1244913" y="3233868"/>
            <a:chExt cx="1910080" cy="1905000"/>
          </a:xfrm>
        </p:grpSpPr>
        <p:sp>
          <p:nvSpPr>
            <p:cNvPr id="132" name="Rectangle 131">
              <a:extLst>
                <a:ext uri="{FF2B5EF4-FFF2-40B4-BE49-F238E27FC236}">
                  <a16:creationId xmlns:a16="http://schemas.microsoft.com/office/drawing/2014/main" id="{A63DE16F-6536-FC92-17F9-D281F4BEA5AC}"/>
                </a:ext>
              </a:extLst>
            </p:cNvPr>
            <p:cNvSpPr/>
            <p:nvPr/>
          </p:nvSpPr>
          <p:spPr>
            <a:xfrm>
              <a:off x="1244913" y="3233868"/>
              <a:ext cx="1910080" cy="1905000"/>
            </a:xfrm>
            <a:prstGeom prst="rect">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33" name="Group 132">
              <a:extLst>
                <a:ext uri="{FF2B5EF4-FFF2-40B4-BE49-F238E27FC236}">
                  <a16:creationId xmlns:a16="http://schemas.microsoft.com/office/drawing/2014/main" id="{8D2417DB-07C4-F8B3-FE5C-1E9B14082675}"/>
                </a:ext>
              </a:extLst>
            </p:cNvPr>
            <p:cNvGrpSpPr/>
            <p:nvPr/>
          </p:nvGrpSpPr>
          <p:grpSpPr>
            <a:xfrm>
              <a:off x="1697033" y="3683448"/>
              <a:ext cx="1005840" cy="1005840"/>
              <a:chOff x="3485193" y="3490770"/>
              <a:chExt cx="1005840" cy="1005840"/>
            </a:xfrm>
          </p:grpSpPr>
          <p:sp>
            <p:nvSpPr>
              <p:cNvPr id="153" name="Oval 152">
                <a:extLst>
                  <a:ext uri="{FF2B5EF4-FFF2-40B4-BE49-F238E27FC236}">
                    <a16:creationId xmlns:a16="http://schemas.microsoft.com/office/drawing/2014/main" id="{D6A8961C-999F-FDA0-732E-C671CE3A04BC}"/>
                  </a:ext>
                </a:extLst>
              </p:cNvPr>
              <p:cNvSpPr/>
              <p:nvPr/>
            </p:nvSpPr>
            <p:spPr>
              <a:xfrm>
                <a:off x="3485193" y="3490770"/>
                <a:ext cx="1005840" cy="1005840"/>
              </a:xfrm>
              <a:prstGeom prst="ellipse">
                <a:avLst/>
              </a:prstGeom>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A52E9AB0-B0A9-4F00-AE7E-BC9DE5C972DB}"/>
                  </a:ext>
                </a:extLst>
              </p:cNvPr>
              <p:cNvSpPr/>
              <p:nvPr/>
            </p:nvSpPr>
            <p:spPr>
              <a:xfrm>
                <a:off x="3652533" y="3672055"/>
                <a:ext cx="671159" cy="643269"/>
              </a:xfrm>
              <a:custGeom>
                <a:avLst/>
                <a:gdLst>
                  <a:gd name="connsiteX0" fmla="*/ 763231 w 925053"/>
                  <a:gd name="connsiteY0" fmla="*/ 236220 h 881364"/>
                  <a:gd name="connsiteX1" fmla="*/ 763231 w 925053"/>
                  <a:gd name="connsiteY1" fmla="*/ 236220 h 881364"/>
                  <a:gd name="connsiteX2" fmla="*/ 633691 w 925053"/>
                  <a:gd name="connsiteY2" fmla="*/ 331470 h 881364"/>
                  <a:gd name="connsiteX3" fmla="*/ 595591 w 925053"/>
                  <a:gd name="connsiteY3" fmla="*/ 335280 h 881364"/>
                  <a:gd name="connsiteX4" fmla="*/ 534631 w 925053"/>
                  <a:gd name="connsiteY4" fmla="*/ 331470 h 881364"/>
                  <a:gd name="connsiteX5" fmla="*/ 507961 w 925053"/>
                  <a:gd name="connsiteY5" fmla="*/ 255270 h 881364"/>
                  <a:gd name="connsiteX6" fmla="*/ 511771 w 925053"/>
                  <a:gd name="connsiteY6" fmla="*/ 175260 h 881364"/>
                  <a:gd name="connsiteX7" fmla="*/ 523201 w 925053"/>
                  <a:gd name="connsiteY7" fmla="*/ 114300 h 881364"/>
                  <a:gd name="connsiteX8" fmla="*/ 519391 w 925053"/>
                  <a:gd name="connsiteY8" fmla="*/ 87630 h 881364"/>
                  <a:gd name="connsiteX9" fmla="*/ 469861 w 925053"/>
                  <a:gd name="connsiteY9" fmla="*/ 41910 h 881364"/>
                  <a:gd name="connsiteX10" fmla="*/ 435571 w 925053"/>
                  <a:gd name="connsiteY10" fmla="*/ 19050 h 881364"/>
                  <a:gd name="connsiteX11" fmla="*/ 366991 w 925053"/>
                  <a:gd name="connsiteY11" fmla="*/ 0 h 881364"/>
                  <a:gd name="connsiteX12" fmla="*/ 309841 w 925053"/>
                  <a:gd name="connsiteY12" fmla="*/ 11430 h 881364"/>
                  <a:gd name="connsiteX13" fmla="*/ 283171 w 925053"/>
                  <a:gd name="connsiteY13" fmla="*/ 22860 h 881364"/>
                  <a:gd name="connsiteX14" fmla="*/ 267931 w 925053"/>
                  <a:gd name="connsiteY14" fmla="*/ 30480 h 881364"/>
                  <a:gd name="connsiteX15" fmla="*/ 252691 w 925053"/>
                  <a:gd name="connsiteY15" fmla="*/ 45720 h 881364"/>
                  <a:gd name="connsiteX16" fmla="*/ 245071 w 925053"/>
                  <a:gd name="connsiteY16" fmla="*/ 64770 h 881364"/>
                  <a:gd name="connsiteX17" fmla="*/ 241261 w 925053"/>
                  <a:gd name="connsiteY17" fmla="*/ 182880 h 881364"/>
                  <a:gd name="connsiteX18" fmla="*/ 275551 w 925053"/>
                  <a:gd name="connsiteY18" fmla="*/ 240030 h 881364"/>
                  <a:gd name="connsiteX19" fmla="*/ 290791 w 925053"/>
                  <a:gd name="connsiteY19" fmla="*/ 270510 h 881364"/>
                  <a:gd name="connsiteX20" fmla="*/ 283171 w 925053"/>
                  <a:gd name="connsiteY20" fmla="*/ 323850 h 881364"/>
                  <a:gd name="connsiteX21" fmla="*/ 275551 w 925053"/>
                  <a:gd name="connsiteY21" fmla="*/ 339090 h 881364"/>
                  <a:gd name="connsiteX22" fmla="*/ 245071 w 925053"/>
                  <a:gd name="connsiteY22" fmla="*/ 361950 h 881364"/>
                  <a:gd name="connsiteX23" fmla="*/ 203161 w 925053"/>
                  <a:gd name="connsiteY23" fmla="*/ 377190 h 881364"/>
                  <a:gd name="connsiteX24" fmla="*/ 77431 w 925053"/>
                  <a:gd name="connsiteY24" fmla="*/ 377190 h 881364"/>
                  <a:gd name="connsiteX25" fmla="*/ 54571 w 925053"/>
                  <a:gd name="connsiteY25" fmla="*/ 388620 h 881364"/>
                  <a:gd name="connsiteX26" fmla="*/ 16471 w 925053"/>
                  <a:gd name="connsiteY26" fmla="*/ 392430 h 881364"/>
                  <a:gd name="connsiteX27" fmla="*/ 12661 w 925053"/>
                  <a:gd name="connsiteY27" fmla="*/ 491490 h 881364"/>
                  <a:gd name="connsiteX28" fmla="*/ 24091 w 925053"/>
                  <a:gd name="connsiteY28" fmla="*/ 502920 h 881364"/>
                  <a:gd name="connsiteX29" fmla="*/ 58381 w 925053"/>
                  <a:gd name="connsiteY29" fmla="*/ 529590 h 881364"/>
                  <a:gd name="connsiteX30" fmla="*/ 73621 w 925053"/>
                  <a:gd name="connsiteY30" fmla="*/ 541020 h 881364"/>
                  <a:gd name="connsiteX31" fmla="*/ 88861 w 925053"/>
                  <a:gd name="connsiteY31" fmla="*/ 556260 h 881364"/>
                  <a:gd name="connsiteX32" fmla="*/ 111721 w 925053"/>
                  <a:gd name="connsiteY32" fmla="*/ 571500 h 881364"/>
                  <a:gd name="connsiteX33" fmla="*/ 130771 w 925053"/>
                  <a:gd name="connsiteY33" fmla="*/ 594360 h 881364"/>
                  <a:gd name="connsiteX34" fmla="*/ 157441 w 925053"/>
                  <a:gd name="connsiteY34" fmla="*/ 617220 h 881364"/>
                  <a:gd name="connsiteX35" fmla="*/ 199351 w 925053"/>
                  <a:gd name="connsiteY35" fmla="*/ 662940 h 881364"/>
                  <a:gd name="connsiteX36" fmla="*/ 210781 w 925053"/>
                  <a:gd name="connsiteY36" fmla="*/ 681990 h 881364"/>
                  <a:gd name="connsiteX37" fmla="*/ 218401 w 925053"/>
                  <a:gd name="connsiteY37" fmla="*/ 712470 h 881364"/>
                  <a:gd name="connsiteX38" fmla="*/ 206971 w 925053"/>
                  <a:gd name="connsiteY38" fmla="*/ 796290 h 881364"/>
                  <a:gd name="connsiteX39" fmla="*/ 214591 w 925053"/>
                  <a:gd name="connsiteY39" fmla="*/ 838200 h 881364"/>
                  <a:gd name="connsiteX40" fmla="*/ 245071 w 925053"/>
                  <a:gd name="connsiteY40" fmla="*/ 857250 h 881364"/>
                  <a:gd name="connsiteX41" fmla="*/ 294601 w 925053"/>
                  <a:gd name="connsiteY41" fmla="*/ 880110 h 881364"/>
                  <a:gd name="connsiteX42" fmla="*/ 405091 w 925053"/>
                  <a:gd name="connsiteY42" fmla="*/ 857250 h 881364"/>
                  <a:gd name="connsiteX43" fmla="*/ 431761 w 925053"/>
                  <a:gd name="connsiteY43" fmla="*/ 796290 h 881364"/>
                  <a:gd name="connsiteX44" fmla="*/ 447001 w 925053"/>
                  <a:gd name="connsiteY44" fmla="*/ 762000 h 881364"/>
                  <a:gd name="connsiteX45" fmla="*/ 485101 w 925053"/>
                  <a:gd name="connsiteY45" fmla="*/ 708660 h 881364"/>
                  <a:gd name="connsiteX46" fmla="*/ 523201 w 925053"/>
                  <a:gd name="connsiteY46" fmla="*/ 697230 h 881364"/>
                  <a:gd name="connsiteX47" fmla="*/ 584161 w 925053"/>
                  <a:gd name="connsiteY47" fmla="*/ 701040 h 881364"/>
                  <a:gd name="connsiteX48" fmla="*/ 629881 w 925053"/>
                  <a:gd name="connsiteY48" fmla="*/ 716280 h 881364"/>
                  <a:gd name="connsiteX49" fmla="*/ 679411 w 925053"/>
                  <a:gd name="connsiteY49" fmla="*/ 723900 h 881364"/>
                  <a:gd name="connsiteX50" fmla="*/ 866101 w 925053"/>
                  <a:gd name="connsiteY50" fmla="*/ 697230 h 881364"/>
                  <a:gd name="connsiteX51" fmla="*/ 892771 w 925053"/>
                  <a:gd name="connsiteY51" fmla="*/ 659130 h 881364"/>
                  <a:gd name="connsiteX52" fmla="*/ 923251 w 925053"/>
                  <a:gd name="connsiteY52" fmla="*/ 586740 h 881364"/>
                  <a:gd name="connsiteX53" fmla="*/ 919441 w 925053"/>
                  <a:gd name="connsiteY53" fmla="*/ 521970 h 881364"/>
                  <a:gd name="connsiteX54" fmla="*/ 877531 w 925053"/>
                  <a:gd name="connsiteY54" fmla="*/ 506730 h 881364"/>
                  <a:gd name="connsiteX55" fmla="*/ 759421 w 925053"/>
                  <a:gd name="connsiteY55" fmla="*/ 487680 h 881364"/>
                  <a:gd name="connsiteX56" fmla="*/ 709891 w 925053"/>
                  <a:gd name="connsiteY56" fmla="*/ 457200 h 881364"/>
                  <a:gd name="connsiteX57" fmla="*/ 702271 w 925053"/>
                  <a:gd name="connsiteY57" fmla="*/ 438150 h 881364"/>
                  <a:gd name="connsiteX58" fmla="*/ 713701 w 925053"/>
                  <a:gd name="connsiteY58" fmla="*/ 392430 h 881364"/>
                  <a:gd name="connsiteX59" fmla="*/ 725131 w 925053"/>
                  <a:gd name="connsiteY59" fmla="*/ 369570 h 881364"/>
                  <a:gd name="connsiteX60" fmla="*/ 747991 w 925053"/>
                  <a:gd name="connsiteY60" fmla="*/ 335280 h 881364"/>
                  <a:gd name="connsiteX61" fmla="*/ 763231 w 925053"/>
                  <a:gd name="connsiteY61" fmla="*/ 320040 h 881364"/>
                  <a:gd name="connsiteX62" fmla="*/ 770851 w 925053"/>
                  <a:gd name="connsiteY62" fmla="*/ 304800 h 881364"/>
                  <a:gd name="connsiteX63" fmla="*/ 782281 w 925053"/>
                  <a:gd name="connsiteY63" fmla="*/ 289560 h 881364"/>
                  <a:gd name="connsiteX64" fmla="*/ 763231 w 925053"/>
                  <a:gd name="connsiteY64" fmla="*/ 236220 h 88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25053" h="881364">
                    <a:moveTo>
                      <a:pt x="763231" y="236220"/>
                    </a:moveTo>
                    <a:lnTo>
                      <a:pt x="763231" y="236220"/>
                    </a:lnTo>
                    <a:cubicBezTo>
                      <a:pt x="718887" y="275347"/>
                      <a:pt x="689170" y="308868"/>
                      <a:pt x="633691" y="331470"/>
                    </a:cubicBezTo>
                    <a:cubicBezTo>
                      <a:pt x="621871" y="336286"/>
                      <a:pt x="608291" y="334010"/>
                      <a:pt x="595591" y="335280"/>
                    </a:cubicBezTo>
                    <a:cubicBezTo>
                      <a:pt x="575271" y="334010"/>
                      <a:pt x="553657" y="338718"/>
                      <a:pt x="534631" y="331470"/>
                    </a:cubicBezTo>
                    <a:cubicBezTo>
                      <a:pt x="510661" y="322339"/>
                      <a:pt x="509919" y="267998"/>
                      <a:pt x="507961" y="255270"/>
                    </a:cubicBezTo>
                    <a:cubicBezTo>
                      <a:pt x="509231" y="228600"/>
                      <a:pt x="508901" y="201806"/>
                      <a:pt x="511771" y="175260"/>
                    </a:cubicBezTo>
                    <a:cubicBezTo>
                      <a:pt x="513993" y="154706"/>
                      <a:pt x="523201" y="114300"/>
                      <a:pt x="523201" y="114300"/>
                    </a:cubicBezTo>
                    <a:cubicBezTo>
                      <a:pt x="521931" y="105410"/>
                      <a:pt x="523154" y="95784"/>
                      <a:pt x="519391" y="87630"/>
                    </a:cubicBezTo>
                    <a:cubicBezTo>
                      <a:pt x="511103" y="69673"/>
                      <a:pt x="484087" y="51952"/>
                      <a:pt x="469861" y="41910"/>
                    </a:cubicBezTo>
                    <a:cubicBezTo>
                      <a:pt x="458638" y="33988"/>
                      <a:pt x="447858" y="25193"/>
                      <a:pt x="435571" y="19050"/>
                    </a:cubicBezTo>
                    <a:cubicBezTo>
                      <a:pt x="417412" y="9970"/>
                      <a:pt x="386571" y="4351"/>
                      <a:pt x="366991" y="0"/>
                    </a:cubicBezTo>
                    <a:cubicBezTo>
                      <a:pt x="344657" y="3191"/>
                      <a:pt x="331887" y="4081"/>
                      <a:pt x="309841" y="11430"/>
                    </a:cubicBezTo>
                    <a:cubicBezTo>
                      <a:pt x="300665" y="14489"/>
                      <a:pt x="291976" y="18858"/>
                      <a:pt x="283171" y="22860"/>
                    </a:cubicBezTo>
                    <a:cubicBezTo>
                      <a:pt x="278000" y="25210"/>
                      <a:pt x="272475" y="27072"/>
                      <a:pt x="267931" y="30480"/>
                    </a:cubicBezTo>
                    <a:cubicBezTo>
                      <a:pt x="262184" y="34791"/>
                      <a:pt x="257771" y="40640"/>
                      <a:pt x="252691" y="45720"/>
                    </a:cubicBezTo>
                    <a:cubicBezTo>
                      <a:pt x="250151" y="52070"/>
                      <a:pt x="247082" y="58233"/>
                      <a:pt x="245071" y="64770"/>
                    </a:cubicBezTo>
                    <a:cubicBezTo>
                      <a:pt x="232154" y="106750"/>
                      <a:pt x="231987" y="131871"/>
                      <a:pt x="241261" y="182880"/>
                    </a:cubicBezTo>
                    <a:cubicBezTo>
                      <a:pt x="247530" y="217362"/>
                      <a:pt x="260843" y="216130"/>
                      <a:pt x="275551" y="240030"/>
                    </a:cubicBezTo>
                    <a:cubicBezTo>
                      <a:pt x="281504" y="249704"/>
                      <a:pt x="290791" y="270510"/>
                      <a:pt x="290791" y="270510"/>
                    </a:cubicBezTo>
                    <a:cubicBezTo>
                      <a:pt x="289520" y="283217"/>
                      <a:pt x="288821" y="308783"/>
                      <a:pt x="283171" y="323850"/>
                    </a:cubicBezTo>
                    <a:cubicBezTo>
                      <a:pt x="281177" y="329168"/>
                      <a:pt x="279567" y="335074"/>
                      <a:pt x="275551" y="339090"/>
                    </a:cubicBezTo>
                    <a:cubicBezTo>
                      <a:pt x="266571" y="348070"/>
                      <a:pt x="257119" y="357934"/>
                      <a:pt x="245071" y="361950"/>
                    </a:cubicBezTo>
                    <a:cubicBezTo>
                      <a:pt x="215723" y="371733"/>
                      <a:pt x="229669" y="366587"/>
                      <a:pt x="203161" y="377190"/>
                    </a:cubicBezTo>
                    <a:cubicBezTo>
                      <a:pt x="156586" y="373863"/>
                      <a:pt x="125779" y="369454"/>
                      <a:pt x="77431" y="377190"/>
                    </a:cubicBezTo>
                    <a:cubicBezTo>
                      <a:pt x="69019" y="378536"/>
                      <a:pt x="62836" y="386554"/>
                      <a:pt x="54571" y="388620"/>
                    </a:cubicBezTo>
                    <a:cubicBezTo>
                      <a:pt x="42189" y="391716"/>
                      <a:pt x="29171" y="391160"/>
                      <a:pt x="16471" y="392430"/>
                    </a:cubicBezTo>
                    <a:cubicBezTo>
                      <a:pt x="-6715" y="431073"/>
                      <a:pt x="-2997" y="416334"/>
                      <a:pt x="12661" y="491490"/>
                    </a:cubicBezTo>
                    <a:cubicBezTo>
                      <a:pt x="13760" y="496765"/>
                      <a:pt x="19952" y="499471"/>
                      <a:pt x="24091" y="502920"/>
                    </a:cubicBezTo>
                    <a:cubicBezTo>
                      <a:pt x="35215" y="512190"/>
                      <a:pt x="46904" y="520761"/>
                      <a:pt x="58381" y="529590"/>
                    </a:cubicBezTo>
                    <a:cubicBezTo>
                      <a:pt x="63414" y="533462"/>
                      <a:pt x="69131" y="536530"/>
                      <a:pt x="73621" y="541020"/>
                    </a:cubicBezTo>
                    <a:cubicBezTo>
                      <a:pt x="78701" y="546100"/>
                      <a:pt x="83251" y="551772"/>
                      <a:pt x="88861" y="556260"/>
                    </a:cubicBezTo>
                    <a:cubicBezTo>
                      <a:pt x="96012" y="561981"/>
                      <a:pt x="104945" y="565340"/>
                      <a:pt x="111721" y="571500"/>
                    </a:cubicBezTo>
                    <a:cubicBezTo>
                      <a:pt x="119060" y="578172"/>
                      <a:pt x="123757" y="587346"/>
                      <a:pt x="130771" y="594360"/>
                    </a:cubicBezTo>
                    <a:cubicBezTo>
                      <a:pt x="139050" y="602639"/>
                      <a:pt x="148837" y="609278"/>
                      <a:pt x="157441" y="617220"/>
                    </a:cubicBezTo>
                    <a:cubicBezTo>
                      <a:pt x="171313" y="630025"/>
                      <a:pt x="188131" y="647512"/>
                      <a:pt x="199351" y="662940"/>
                    </a:cubicBezTo>
                    <a:cubicBezTo>
                      <a:pt x="203707" y="668929"/>
                      <a:pt x="206971" y="675640"/>
                      <a:pt x="210781" y="681990"/>
                    </a:cubicBezTo>
                    <a:cubicBezTo>
                      <a:pt x="213321" y="692150"/>
                      <a:pt x="217965" y="702006"/>
                      <a:pt x="218401" y="712470"/>
                    </a:cubicBezTo>
                    <a:cubicBezTo>
                      <a:pt x="220477" y="762286"/>
                      <a:pt x="218510" y="761674"/>
                      <a:pt x="206971" y="796290"/>
                    </a:cubicBezTo>
                    <a:cubicBezTo>
                      <a:pt x="209511" y="810260"/>
                      <a:pt x="207066" y="826159"/>
                      <a:pt x="214591" y="838200"/>
                    </a:cubicBezTo>
                    <a:cubicBezTo>
                      <a:pt x="220941" y="848360"/>
                      <a:pt x="234668" y="851306"/>
                      <a:pt x="245071" y="857250"/>
                    </a:cubicBezTo>
                    <a:cubicBezTo>
                      <a:pt x="260826" y="866253"/>
                      <a:pt x="277987" y="872990"/>
                      <a:pt x="294601" y="880110"/>
                    </a:cubicBezTo>
                    <a:cubicBezTo>
                      <a:pt x="320979" y="878911"/>
                      <a:pt x="382362" y="891343"/>
                      <a:pt x="405091" y="857250"/>
                    </a:cubicBezTo>
                    <a:cubicBezTo>
                      <a:pt x="417394" y="838795"/>
                      <a:pt x="422828" y="816591"/>
                      <a:pt x="431761" y="796290"/>
                    </a:cubicBezTo>
                    <a:cubicBezTo>
                      <a:pt x="436798" y="784841"/>
                      <a:pt x="441921" y="773430"/>
                      <a:pt x="447001" y="762000"/>
                    </a:cubicBezTo>
                    <a:cubicBezTo>
                      <a:pt x="458471" y="736193"/>
                      <a:pt x="458817" y="721802"/>
                      <a:pt x="485101" y="708660"/>
                    </a:cubicBezTo>
                    <a:cubicBezTo>
                      <a:pt x="496960" y="702730"/>
                      <a:pt x="510501" y="701040"/>
                      <a:pt x="523201" y="697230"/>
                    </a:cubicBezTo>
                    <a:cubicBezTo>
                      <a:pt x="543521" y="698500"/>
                      <a:pt x="564118" y="697461"/>
                      <a:pt x="584161" y="701040"/>
                    </a:cubicBezTo>
                    <a:cubicBezTo>
                      <a:pt x="599975" y="703864"/>
                      <a:pt x="614260" y="712531"/>
                      <a:pt x="629881" y="716280"/>
                    </a:cubicBezTo>
                    <a:cubicBezTo>
                      <a:pt x="646124" y="720178"/>
                      <a:pt x="662901" y="721360"/>
                      <a:pt x="679411" y="723900"/>
                    </a:cubicBezTo>
                    <a:cubicBezTo>
                      <a:pt x="741641" y="715010"/>
                      <a:pt x="805950" y="715490"/>
                      <a:pt x="866101" y="697230"/>
                    </a:cubicBezTo>
                    <a:cubicBezTo>
                      <a:pt x="880935" y="692727"/>
                      <a:pt x="885004" y="672546"/>
                      <a:pt x="892771" y="659130"/>
                    </a:cubicBezTo>
                    <a:cubicBezTo>
                      <a:pt x="899499" y="647509"/>
                      <a:pt x="918749" y="597995"/>
                      <a:pt x="923251" y="586740"/>
                    </a:cubicBezTo>
                    <a:cubicBezTo>
                      <a:pt x="921981" y="565150"/>
                      <a:pt x="930171" y="540748"/>
                      <a:pt x="919441" y="521970"/>
                    </a:cubicBezTo>
                    <a:cubicBezTo>
                      <a:pt x="912066" y="509064"/>
                      <a:pt x="891633" y="511431"/>
                      <a:pt x="877531" y="506730"/>
                    </a:cubicBezTo>
                    <a:cubicBezTo>
                      <a:pt x="812710" y="485123"/>
                      <a:pt x="836511" y="491963"/>
                      <a:pt x="759421" y="487680"/>
                    </a:cubicBezTo>
                    <a:cubicBezTo>
                      <a:pt x="738616" y="478764"/>
                      <a:pt x="724817" y="475857"/>
                      <a:pt x="709891" y="457200"/>
                    </a:cubicBezTo>
                    <a:cubicBezTo>
                      <a:pt x="705619" y="451860"/>
                      <a:pt x="704811" y="444500"/>
                      <a:pt x="702271" y="438150"/>
                    </a:cubicBezTo>
                    <a:cubicBezTo>
                      <a:pt x="706081" y="422910"/>
                      <a:pt x="708733" y="407333"/>
                      <a:pt x="713701" y="392430"/>
                    </a:cubicBezTo>
                    <a:cubicBezTo>
                      <a:pt x="716395" y="384348"/>
                      <a:pt x="721051" y="377049"/>
                      <a:pt x="725131" y="369570"/>
                    </a:cubicBezTo>
                    <a:cubicBezTo>
                      <a:pt x="731174" y="358491"/>
                      <a:pt x="739539" y="344940"/>
                      <a:pt x="747991" y="335280"/>
                    </a:cubicBezTo>
                    <a:cubicBezTo>
                      <a:pt x="752722" y="329873"/>
                      <a:pt x="758920" y="325787"/>
                      <a:pt x="763231" y="320040"/>
                    </a:cubicBezTo>
                    <a:cubicBezTo>
                      <a:pt x="766639" y="315496"/>
                      <a:pt x="767841" y="309616"/>
                      <a:pt x="770851" y="304800"/>
                    </a:cubicBezTo>
                    <a:cubicBezTo>
                      <a:pt x="774216" y="299415"/>
                      <a:pt x="778471" y="294640"/>
                      <a:pt x="782281" y="289560"/>
                    </a:cubicBezTo>
                    <a:cubicBezTo>
                      <a:pt x="778322" y="242050"/>
                      <a:pt x="766406" y="245110"/>
                      <a:pt x="763231" y="236220"/>
                    </a:cubicBezTo>
                    <a:close/>
                  </a:path>
                </a:pathLst>
              </a:cu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83F4CD30-86B1-AE20-BF12-F19DFF046D95}"/>
                </a:ext>
              </a:extLst>
            </p:cNvPr>
            <p:cNvGrpSpPr/>
            <p:nvPr/>
          </p:nvGrpSpPr>
          <p:grpSpPr>
            <a:xfrm>
              <a:off x="1349371" y="3337691"/>
              <a:ext cx="1701165" cy="1697354"/>
              <a:chOff x="1291268" y="3441152"/>
              <a:chExt cx="1701165" cy="1697354"/>
            </a:xfrm>
          </p:grpSpPr>
          <p:grpSp>
            <p:nvGrpSpPr>
              <p:cNvPr id="135" name="Group 134">
                <a:extLst>
                  <a:ext uri="{FF2B5EF4-FFF2-40B4-BE49-F238E27FC236}">
                    <a16:creationId xmlns:a16="http://schemas.microsoft.com/office/drawing/2014/main" id="{16C179AB-8C5D-2D00-0077-BFCEDB66DCF4}"/>
                  </a:ext>
                </a:extLst>
              </p:cNvPr>
              <p:cNvGrpSpPr/>
              <p:nvPr/>
            </p:nvGrpSpPr>
            <p:grpSpPr>
              <a:xfrm>
                <a:off x="1291268" y="3441152"/>
                <a:ext cx="939165" cy="935354"/>
                <a:chOff x="1291268" y="3441152"/>
                <a:chExt cx="939165" cy="935354"/>
              </a:xfrm>
            </p:grpSpPr>
            <p:cxnSp>
              <p:nvCxnSpPr>
                <p:cNvPr id="151" name="Straight Arrow Connector 150">
                  <a:extLst>
                    <a:ext uri="{FF2B5EF4-FFF2-40B4-BE49-F238E27FC236}">
                      <a16:creationId xmlns:a16="http://schemas.microsoft.com/office/drawing/2014/main" id="{7E01D45C-F7C7-34EC-5D1C-9CE0BE83A8CF}"/>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B77C8915-2079-BC2B-A777-8ECB747E9CAE}"/>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4317FC7F-3697-3DCA-352F-5FE1499662B8}"/>
                  </a:ext>
                </a:extLst>
              </p:cNvPr>
              <p:cNvGrpSpPr/>
              <p:nvPr/>
            </p:nvGrpSpPr>
            <p:grpSpPr>
              <a:xfrm>
                <a:off x="1443668" y="3593552"/>
                <a:ext cx="939165" cy="935354"/>
                <a:chOff x="1291268" y="3441152"/>
                <a:chExt cx="939165" cy="935354"/>
              </a:xfrm>
            </p:grpSpPr>
            <p:cxnSp>
              <p:nvCxnSpPr>
                <p:cNvPr id="149" name="Straight Arrow Connector 148">
                  <a:extLst>
                    <a:ext uri="{FF2B5EF4-FFF2-40B4-BE49-F238E27FC236}">
                      <a16:creationId xmlns:a16="http://schemas.microsoft.com/office/drawing/2014/main" id="{1E3E401F-06F1-980E-2304-12B312C52D35}"/>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0362A359-7115-B9A9-3497-C01F9EC8A415}"/>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C4D46CFD-7220-3408-AC8D-5FB1F6EFD510}"/>
                  </a:ext>
                </a:extLst>
              </p:cNvPr>
              <p:cNvGrpSpPr/>
              <p:nvPr/>
            </p:nvGrpSpPr>
            <p:grpSpPr>
              <a:xfrm>
                <a:off x="1597973" y="3745952"/>
                <a:ext cx="937260" cy="937259"/>
                <a:chOff x="1293173" y="3441152"/>
                <a:chExt cx="937260" cy="937259"/>
              </a:xfrm>
            </p:grpSpPr>
            <p:cxnSp>
              <p:nvCxnSpPr>
                <p:cNvPr id="147" name="Straight Arrow Connector 146">
                  <a:extLst>
                    <a:ext uri="{FF2B5EF4-FFF2-40B4-BE49-F238E27FC236}">
                      <a16:creationId xmlns:a16="http://schemas.microsoft.com/office/drawing/2014/main" id="{20114B10-396C-DF87-84D8-9A1A4A6BE0A3}"/>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530A2878-0E0A-0B2A-20D2-A7B67747851F}"/>
                    </a:ext>
                  </a:extLst>
                </p:cNvPr>
                <p:cNvSpPr/>
                <p:nvPr/>
              </p:nvSpPr>
              <p:spPr>
                <a:xfrm>
                  <a:off x="1293173" y="4332692"/>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7A11D784-9910-8C9A-84D9-9ECAA536FD53}"/>
                  </a:ext>
                </a:extLst>
              </p:cNvPr>
              <p:cNvGrpSpPr/>
              <p:nvPr/>
            </p:nvGrpSpPr>
            <p:grpSpPr>
              <a:xfrm>
                <a:off x="1748468" y="3898352"/>
                <a:ext cx="939165" cy="935354"/>
                <a:chOff x="1291268" y="3441152"/>
                <a:chExt cx="939165" cy="935354"/>
              </a:xfrm>
            </p:grpSpPr>
            <p:cxnSp>
              <p:nvCxnSpPr>
                <p:cNvPr id="145" name="Straight Arrow Connector 144">
                  <a:extLst>
                    <a:ext uri="{FF2B5EF4-FFF2-40B4-BE49-F238E27FC236}">
                      <a16:creationId xmlns:a16="http://schemas.microsoft.com/office/drawing/2014/main" id="{2CF05F1B-A0BD-6DA1-C0A7-7C14E3187F26}"/>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792E7928-7A1C-C8D4-55AC-86753C00A0CE}"/>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D29CA81B-5586-B4F5-C900-703ACA77B928}"/>
                  </a:ext>
                </a:extLst>
              </p:cNvPr>
              <p:cNvGrpSpPr/>
              <p:nvPr/>
            </p:nvGrpSpPr>
            <p:grpSpPr>
              <a:xfrm>
                <a:off x="1902773" y="4050752"/>
                <a:ext cx="937260" cy="937259"/>
                <a:chOff x="1293173" y="3441152"/>
                <a:chExt cx="937260" cy="937259"/>
              </a:xfrm>
            </p:grpSpPr>
            <p:cxnSp>
              <p:nvCxnSpPr>
                <p:cNvPr id="143" name="Straight Arrow Connector 142">
                  <a:extLst>
                    <a:ext uri="{FF2B5EF4-FFF2-40B4-BE49-F238E27FC236}">
                      <a16:creationId xmlns:a16="http://schemas.microsoft.com/office/drawing/2014/main" id="{F3368979-F6A8-DEF0-EDDA-C08EE79D8E0B}"/>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41F0D336-8D42-41BC-0E8D-FBAFA945376A}"/>
                    </a:ext>
                  </a:extLst>
                </p:cNvPr>
                <p:cNvSpPr/>
                <p:nvPr/>
              </p:nvSpPr>
              <p:spPr>
                <a:xfrm>
                  <a:off x="1293173" y="4332692"/>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46CDF99A-B12A-3073-8FEB-26770F29642A}"/>
                  </a:ext>
                </a:extLst>
              </p:cNvPr>
              <p:cNvGrpSpPr/>
              <p:nvPr/>
            </p:nvGrpSpPr>
            <p:grpSpPr>
              <a:xfrm>
                <a:off x="2053268" y="4203152"/>
                <a:ext cx="939165" cy="935354"/>
                <a:chOff x="1291268" y="3441152"/>
                <a:chExt cx="939165" cy="935354"/>
              </a:xfrm>
            </p:grpSpPr>
            <p:cxnSp>
              <p:nvCxnSpPr>
                <p:cNvPr id="141" name="Straight Arrow Connector 140">
                  <a:extLst>
                    <a:ext uri="{FF2B5EF4-FFF2-40B4-BE49-F238E27FC236}">
                      <a16:creationId xmlns:a16="http://schemas.microsoft.com/office/drawing/2014/main" id="{FAFA8280-B979-5C4D-40CA-E3A88B50033E}"/>
                    </a:ext>
                  </a:extLst>
                </p:cNvPr>
                <p:cNvCxnSpPr>
                  <a:cxnSpLocks/>
                </p:cNvCxnSpPr>
                <p:nvPr/>
              </p:nvCxnSpPr>
              <p:spPr>
                <a:xfrm flipV="1">
                  <a:off x="1316033" y="3441152"/>
                  <a:ext cx="914400" cy="914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455CEBB4-DE91-8763-7D91-1445F83598D5}"/>
                    </a:ext>
                  </a:extLst>
                </p:cNvPr>
                <p:cNvSpPr/>
                <p:nvPr/>
              </p:nvSpPr>
              <p:spPr>
                <a:xfrm>
                  <a:off x="1291268" y="433078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grpSp>
      <p:pic>
        <p:nvPicPr>
          <p:cNvPr id="92" name="Picture 9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A$&#10;&#10;\end{document}" title="IguanaTex Picture Display">
            <a:extLst>
              <a:ext uri="{FF2B5EF4-FFF2-40B4-BE49-F238E27FC236}">
                <a16:creationId xmlns:a16="http://schemas.microsoft.com/office/drawing/2014/main" id="{BB5A1B40-931C-DBF1-8705-8802DC7367AC}"/>
              </a:ext>
            </a:extLst>
          </p:cNvPr>
          <p:cNvPicPr>
            <a:picLocks noChangeAspect="1"/>
          </p:cNvPicPr>
          <p:nvPr>
            <p:custDataLst>
              <p:tags r:id="rId1"/>
            </p:custDataLst>
          </p:nvPr>
        </p:nvPicPr>
        <p:blipFill>
          <a:blip r:embed="rId11"/>
          <a:stretch>
            <a:fillRect/>
          </a:stretch>
        </p:blipFill>
        <p:spPr>
          <a:xfrm>
            <a:off x="2614338" y="-407919"/>
            <a:ext cx="321829" cy="282819"/>
          </a:xfrm>
          <a:prstGeom prst="rect">
            <a:avLst/>
          </a:prstGeom>
          <a:ln>
            <a:solidFill>
              <a:schemeClr val="accent2"/>
            </a:solidFill>
          </a:ln>
        </p:spPr>
      </p:pic>
      <p:sp>
        <p:nvSpPr>
          <p:cNvPr id="2" name="Title 1">
            <a:extLst>
              <a:ext uri="{FF2B5EF4-FFF2-40B4-BE49-F238E27FC236}">
                <a16:creationId xmlns:a16="http://schemas.microsoft.com/office/drawing/2014/main" id="{F120CF95-0546-BB86-6184-D704187998AD}"/>
              </a:ext>
            </a:extLst>
          </p:cNvPr>
          <p:cNvSpPr>
            <a:spLocks noGrp="1"/>
          </p:cNvSpPr>
          <p:nvPr>
            <p:ph type="title"/>
          </p:nvPr>
        </p:nvSpPr>
        <p:spPr/>
        <p:txBody>
          <a:bodyPr/>
          <a:lstStyle/>
          <a:p>
            <a:r>
              <a:rPr lang="en-US" dirty="0"/>
              <a:t>Inverse Problems</a:t>
            </a:r>
          </a:p>
        </p:txBody>
      </p:sp>
      <p:sp>
        <p:nvSpPr>
          <p:cNvPr id="4" name="Slide Number Placeholder 3">
            <a:extLst>
              <a:ext uri="{FF2B5EF4-FFF2-40B4-BE49-F238E27FC236}">
                <a16:creationId xmlns:a16="http://schemas.microsoft.com/office/drawing/2014/main" id="{E7E0746E-F6CB-3F1F-4A50-73B041FB97C6}"/>
              </a:ext>
            </a:extLst>
          </p:cNvPr>
          <p:cNvSpPr>
            <a:spLocks noGrp="1"/>
          </p:cNvSpPr>
          <p:nvPr>
            <p:ph type="sldNum" sz="quarter" idx="12"/>
          </p:nvPr>
        </p:nvSpPr>
        <p:spPr/>
        <p:txBody>
          <a:bodyPr/>
          <a:lstStyle/>
          <a:p>
            <a:fld id="{6113E31D-E2AB-40D1-8B51-AFA5AFEF393A}" type="slidenum">
              <a:rPr lang="en-US" smtClean="0"/>
              <a:pPr/>
              <a:t>3</a:t>
            </a:fld>
            <a:endParaRPr lang="en-US" dirty="0"/>
          </a:p>
        </p:txBody>
      </p:sp>
      <p:pic>
        <p:nvPicPr>
          <p:cNvPr id="14" name="Picture 13" descr="\documentclass{article}&#10;\usepackage{amsmath}&#10;\pagestyle{empty}&#10;\begin{document}&#10;&#10;$A(\textbf{x}) + \boldsymbol \epsilon = \textbf{b}$&#10;&#10;\end{document}" title="IguanaTex Picture Display">
            <a:extLst>
              <a:ext uri="{FF2B5EF4-FFF2-40B4-BE49-F238E27FC236}">
                <a16:creationId xmlns:a16="http://schemas.microsoft.com/office/drawing/2014/main" id="{9C4E9D8A-9492-969B-F88E-C8C05356E08C}"/>
              </a:ext>
            </a:extLst>
          </p:cNvPr>
          <p:cNvPicPr>
            <a:picLocks noChangeAspect="1"/>
          </p:cNvPicPr>
          <p:nvPr>
            <p:custDataLst>
              <p:tags r:id="rId2"/>
            </p:custDataLst>
          </p:nvPr>
        </p:nvPicPr>
        <p:blipFill>
          <a:blip r:embed="rId12"/>
          <a:stretch>
            <a:fillRect/>
          </a:stretch>
        </p:blipFill>
        <p:spPr>
          <a:xfrm>
            <a:off x="9866057" y="-594675"/>
            <a:ext cx="2325943" cy="407162"/>
          </a:xfrm>
          <a:prstGeom prst="rect">
            <a:avLst/>
          </a:prstGeom>
          <a:ln>
            <a:solidFill>
              <a:schemeClr val="bg1"/>
            </a:solidFill>
          </a:ln>
        </p:spPr>
      </p:pic>
      <p:pic>
        <p:nvPicPr>
          <p:cNvPr id="69" name="Picture 68">
            <a:extLst>
              <a:ext uri="{FF2B5EF4-FFF2-40B4-BE49-F238E27FC236}">
                <a16:creationId xmlns:a16="http://schemas.microsoft.com/office/drawing/2014/main" id="{217941BF-DF8E-2C52-86A4-ABDBC4DCE2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6820" y="8873490"/>
            <a:ext cx="685800" cy="1714500"/>
          </a:xfrm>
          <a:prstGeom prst="rect">
            <a:avLst/>
          </a:prstGeom>
        </p:spPr>
      </p:pic>
      <p:pic>
        <p:nvPicPr>
          <p:cNvPr id="70" name="Picture 69">
            <a:extLst>
              <a:ext uri="{FF2B5EF4-FFF2-40B4-BE49-F238E27FC236}">
                <a16:creationId xmlns:a16="http://schemas.microsoft.com/office/drawing/2014/main" id="{2E228CF3-BE78-FC5D-C124-8277ED6A108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13560" y="8949182"/>
            <a:ext cx="685800" cy="1714500"/>
          </a:xfrm>
          <a:prstGeom prst="rect">
            <a:avLst/>
          </a:prstGeom>
        </p:spPr>
      </p:pic>
      <p:pic>
        <p:nvPicPr>
          <p:cNvPr id="71" name="Picture 70">
            <a:extLst>
              <a:ext uri="{FF2B5EF4-FFF2-40B4-BE49-F238E27FC236}">
                <a16:creationId xmlns:a16="http://schemas.microsoft.com/office/drawing/2014/main" id="{9D7618B6-6D59-8BE4-B6CE-9EAAF78FF33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00300" y="9024874"/>
            <a:ext cx="685800" cy="1714500"/>
          </a:xfrm>
          <a:prstGeom prst="rect">
            <a:avLst/>
          </a:prstGeom>
        </p:spPr>
      </p:pic>
      <p:pic>
        <p:nvPicPr>
          <p:cNvPr id="72" name="Picture 71">
            <a:extLst>
              <a:ext uri="{FF2B5EF4-FFF2-40B4-BE49-F238E27FC236}">
                <a16:creationId xmlns:a16="http://schemas.microsoft.com/office/drawing/2014/main" id="{8F16DDD6-222E-F4FB-BF4D-C6C9E4410C2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87040" y="9100566"/>
            <a:ext cx="685800" cy="1714500"/>
          </a:xfrm>
          <a:prstGeom prst="rect">
            <a:avLst/>
          </a:prstGeom>
        </p:spPr>
      </p:pic>
      <p:pic>
        <p:nvPicPr>
          <p:cNvPr id="74" name="Picture 73">
            <a:extLst>
              <a:ext uri="{FF2B5EF4-FFF2-40B4-BE49-F238E27FC236}">
                <a16:creationId xmlns:a16="http://schemas.microsoft.com/office/drawing/2014/main" id="{BA2F2715-A30B-7623-D7BA-91D4A84B580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60520" y="9251951"/>
            <a:ext cx="685800" cy="1714500"/>
          </a:xfrm>
          <a:prstGeom prst="rect">
            <a:avLst/>
          </a:prstGeom>
        </p:spPr>
      </p:pic>
      <p:pic>
        <p:nvPicPr>
          <p:cNvPr id="75" name="Picture 74" descr="A black and white circle with a black background&#10;&#10;Description automatically generated">
            <a:extLst>
              <a:ext uri="{FF2B5EF4-FFF2-40B4-BE49-F238E27FC236}">
                <a16:creationId xmlns:a16="http://schemas.microsoft.com/office/drawing/2014/main" id="{DAAB4D4E-D136-AD47-3F24-91669900416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63980" y="8873490"/>
            <a:ext cx="1219200" cy="1219200"/>
          </a:xfrm>
          <a:prstGeom prst="rect">
            <a:avLst/>
          </a:prstGeom>
        </p:spPr>
      </p:pic>
      <p:pic>
        <p:nvPicPr>
          <p:cNvPr id="76" name="Picture 75" descr="A grey alien face in space&#10;&#10;Description automatically generated">
            <a:extLst>
              <a:ext uri="{FF2B5EF4-FFF2-40B4-BE49-F238E27FC236}">
                <a16:creationId xmlns:a16="http://schemas.microsoft.com/office/drawing/2014/main" id="{7D8D4F01-AB40-199E-BBD2-700959573DF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16144" y="9048242"/>
            <a:ext cx="1219200" cy="1219200"/>
          </a:xfrm>
          <a:prstGeom prst="rect">
            <a:avLst/>
          </a:prstGeom>
        </p:spPr>
      </p:pic>
      <p:pic>
        <p:nvPicPr>
          <p:cNvPr id="77" name="Picture 76" descr="A black and white image of a circle&#10;&#10;Description automatically generated">
            <a:extLst>
              <a:ext uri="{FF2B5EF4-FFF2-40B4-BE49-F238E27FC236}">
                <a16:creationId xmlns:a16="http://schemas.microsoft.com/office/drawing/2014/main" id="{A4504CDE-C3DB-1B65-0DAD-BAD9F5ACC83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68308" y="9222994"/>
            <a:ext cx="1219200" cy="1219200"/>
          </a:xfrm>
          <a:prstGeom prst="rect">
            <a:avLst/>
          </a:prstGeom>
        </p:spPr>
      </p:pic>
      <p:pic>
        <p:nvPicPr>
          <p:cNvPr id="78" name="Picture 77" descr="A black and white image of a logo&#10;&#10;Description automatically generated">
            <a:extLst>
              <a:ext uri="{FF2B5EF4-FFF2-40B4-BE49-F238E27FC236}">
                <a16:creationId xmlns:a16="http://schemas.microsoft.com/office/drawing/2014/main" id="{E39C0576-1E2F-95F9-E966-63988F8B568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20472" y="9397746"/>
            <a:ext cx="1219200" cy="1219200"/>
          </a:xfrm>
          <a:prstGeom prst="rect">
            <a:avLst/>
          </a:prstGeom>
        </p:spPr>
      </p:pic>
      <p:pic>
        <p:nvPicPr>
          <p:cNvPr id="80" name="Picture 79" descr="A grey and white alien logo&#10;&#10;Description automatically generated with medium confidence">
            <a:extLst>
              <a:ext uri="{FF2B5EF4-FFF2-40B4-BE49-F238E27FC236}">
                <a16:creationId xmlns:a16="http://schemas.microsoft.com/office/drawing/2014/main" id="{4E34EC4E-8B63-53E3-6AC4-31095551039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024800" y="9747251"/>
            <a:ext cx="1219200" cy="1219200"/>
          </a:xfrm>
          <a:prstGeom prst="rect">
            <a:avLst/>
          </a:prstGeom>
        </p:spPr>
      </p:pic>
      <p:pic>
        <p:nvPicPr>
          <p:cNvPr id="10" name="Picture 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title="IguanaTex Picture Display">
            <a:extLst>
              <a:ext uri="{FF2B5EF4-FFF2-40B4-BE49-F238E27FC236}">
                <a16:creationId xmlns:a16="http://schemas.microsoft.com/office/drawing/2014/main" id="{5FAAD19B-4368-5071-0A9D-94BF17A84AFD}"/>
              </a:ext>
            </a:extLst>
          </p:cNvPr>
          <p:cNvPicPr>
            <a:picLocks noChangeAspect="1"/>
          </p:cNvPicPr>
          <p:nvPr>
            <p:custDataLst>
              <p:tags r:id="rId3"/>
            </p:custDataLst>
          </p:nvPr>
        </p:nvPicPr>
        <p:blipFill>
          <a:blip r:embed="rId23"/>
          <a:stretch>
            <a:fillRect/>
          </a:stretch>
        </p:blipFill>
        <p:spPr>
          <a:xfrm>
            <a:off x="2614338" y="2134166"/>
            <a:ext cx="280381" cy="290133"/>
          </a:xfrm>
          <a:prstGeom prst="rect">
            <a:avLst/>
          </a:prstGeom>
        </p:spPr>
      </p:pic>
      <p:pic>
        <p:nvPicPr>
          <p:cNvPr id="15" name="Picture 1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1EE66F39-E88E-C112-15E9-4619FF198CF3}"/>
              </a:ext>
            </a:extLst>
          </p:cNvPr>
          <p:cNvPicPr>
            <a:picLocks noChangeAspect="1"/>
          </p:cNvPicPr>
          <p:nvPr>
            <p:custDataLst>
              <p:tags r:id="rId4"/>
            </p:custDataLst>
          </p:nvPr>
        </p:nvPicPr>
        <p:blipFill>
          <a:blip r:embed="rId24"/>
          <a:stretch>
            <a:fillRect/>
          </a:stretch>
        </p:blipFill>
        <p:spPr>
          <a:xfrm>
            <a:off x="5024270" y="2075651"/>
            <a:ext cx="482743" cy="407162"/>
          </a:xfrm>
          <a:prstGeom prst="rect">
            <a:avLst/>
          </a:prstGeom>
        </p:spPr>
      </p:pic>
      <p:pic>
        <p:nvPicPr>
          <p:cNvPr id="17" name="Picture 1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FA79466F-60E3-11B7-1E29-88C8AB9AEF24}"/>
              </a:ext>
            </a:extLst>
          </p:cNvPr>
          <p:cNvPicPr>
            <a:picLocks noChangeAspect="1"/>
          </p:cNvPicPr>
          <p:nvPr>
            <p:custDataLst>
              <p:tags r:id="rId5"/>
            </p:custDataLst>
          </p:nvPr>
        </p:nvPicPr>
        <p:blipFill>
          <a:blip r:embed="rId25"/>
          <a:stretch>
            <a:fillRect/>
          </a:stretch>
        </p:blipFill>
        <p:spPr>
          <a:xfrm>
            <a:off x="6436474" y="2143918"/>
            <a:ext cx="270629" cy="270629"/>
          </a:xfrm>
          <a:prstGeom prst="rect">
            <a:avLst/>
          </a:prstGeom>
        </p:spPr>
      </p:pic>
      <p:pic>
        <p:nvPicPr>
          <p:cNvPr id="19" name="Picture 1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title="IguanaTex Picture Display">
            <a:extLst>
              <a:ext uri="{FF2B5EF4-FFF2-40B4-BE49-F238E27FC236}">
                <a16:creationId xmlns:a16="http://schemas.microsoft.com/office/drawing/2014/main" id="{491C965C-B26E-F235-36B9-D82CCF87D01B}"/>
              </a:ext>
            </a:extLst>
          </p:cNvPr>
          <p:cNvPicPr>
            <a:picLocks noChangeAspect="1"/>
          </p:cNvPicPr>
          <p:nvPr>
            <p:custDataLst>
              <p:tags r:id="rId6"/>
            </p:custDataLst>
          </p:nvPr>
        </p:nvPicPr>
        <p:blipFill>
          <a:blip r:embed="rId26"/>
          <a:stretch>
            <a:fillRect/>
          </a:stretch>
        </p:blipFill>
        <p:spPr>
          <a:xfrm>
            <a:off x="7636564" y="2187804"/>
            <a:ext cx="160914" cy="182857"/>
          </a:xfrm>
          <a:prstGeom prst="rect">
            <a:avLst/>
          </a:prstGeom>
        </p:spPr>
      </p:pic>
      <p:pic>
        <p:nvPicPr>
          <p:cNvPr id="22" name="Picture 2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title="IguanaTex Picture Display">
            <a:extLst>
              <a:ext uri="{FF2B5EF4-FFF2-40B4-BE49-F238E27FC236}">
                <a16:creationId xmlns:a16="http://schemas.microsoft.com/office/drawing/2014/main" id="{C1E65D1C-FA5F-F077-57DD-F287891D06BF}"/>
              </a:ext>
            </a:extLst>
          </p:cNvPr>
          <p:cNvPicPr>
            <a:picLocks noChangeAspect="1"/>
          </p:cNvPicPr>
          <p:nvPr>
            <p:custDataLst>
              <p:tags r:id="rId7"/>
            </p:custDataLst>
          </p:nvPr>
        </p:nvPicPr>
        <p:blipFill>
          <a:blip r:embed="rId27"/>
          <a:stretch>
            <a:fillRect/>
          </a:stretch>
        </p:blipFill>
        <p:spPr>
          <a:xfrm>
            <a:off x="8726939" y="2231689"/>
            <a:ext cx="270629" cy="95086"/>
          </a:xfrm>
          <a:prstGeom prst="rect">
            <a:avLst/>
          </a:prstGeom>
        </p:spPr>
      </p:pic>
      <p:pic>
        <p:nvPicPr>
          <p:cNvPr id="25" name="Picture 2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A67145C1-7D0E-D374-4047-80CC8901D4B9}"/>
              </a:ext>
            </a:extLst>
          </p:cNvPr>
          <p:cNvPicPr>
            <a:picLocks noChangeAspect="1"/>
          </p:cNvPicPr>
          <p:nvPr>
            <p:custDataLst>
              <p:tags r:id="rId8"/>
            </p:custDataLst>
          </p:nvPr>
        </p:nvPicPr>
        <p:blipFill>
          <a:blip r:embed="rId28"/>
          <a:stretch>
            <a:fillRect/>
          </a:stretch>
        </p:blipFill>
        <p:spPr>
          <a:xfrm>
            <a:off x="9927028" y="2137823"/>
            <a:ext cx="229181" cy="282819"/>
          </a:xfrm>
          <a:prstGeom prst="rect">
            <a:avLst/>
          </a:prstGeom>
        </p:spPr>
      </p:pic>
      <p:pic>
        <p:nvPicPr>
          <p:cNvPr id="73" name="Picture 72">
            <a:extLst>
              <a:ext uri="{FF2B5EF4-FFF2-40B4-BE49-F238E27FC236}">
                <a16:creationId xmlns:a16="http://schemas.microsoft.com/office/drawing/2014/main" id="{FBB0F6C4-5BE5-B721-51D1-DDD4595AD84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98718" y="2964027"/>
            <a:ext cx="685800" cy="1714500"/>
          </a:xfrm>
          <a:prstGeom prst="rect">
            <a:avLst/>
          </a:prstGeom>
        </p:spPr>
      </p:pic>
      <p:pic>
        <p:nvPicPr>
          <p:cNvPr id="79" name="Picture 78" descr="A grey and white alien face&#10;&#10;Description automatically generated">
            <a:extLst>
              <a:ext uri="{FF2B5EF4-FFF2-40B4-BE49-F238E27FC236}">
                <a16:creationId xmlns:a16="http://schemas.microsoft.com/office/drawing/2014/main" id="{EF51DC40-88D1-B6AA-2D12-7F1CDC43865E}"/>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656041" y="3220249"/>
            <a:ext cx="1219200" cy="1219200"/>
          </a:xfrm>
          <a:prstGeom prst="rect">
            <a:avLst/>
          </a:prstGeom>
        </p:spPr>
      </p:pic>
      <p:pic>
        <p:nvPicPr>
          <p:cNvPr id="86" name="Picture 85">
            <a:extLst>
              <a:ext uri="{FF2B5EF4-FFF2-40B4-BE49-F238E27FC236}">
                <a16:creationId xmlns:a16="http://schemas.microsoft.com/office/drawing/2014/main" id="{FA772BD5-909A-E8FE-2BED-DCB4DBD0681E}"/>
              </a:ext>
            </a:extLst>
          </p:cNvPr>
          <p:cNvPicPr>
            <a:picLocks noChangeAspect="1"/>
          </p:cNvPicPr>
          <p:nvPr/>
        </p:nvPicPr>
        <p:blipFill>
          <a:blip r:embed="rId31"/>
          <a:stretch>
            <a:fillRect/>
          </a:stretch>
        </p:blipFill>
        <p:spPr>
          <a:xfrm>
            <a:off x="7374121" y="2964027"/>
            <a:ext cx="685800" cy="1714500"/>
          </a:xfrm>
          <a:prstGeom prst="rect">
            <a:avLst/>
          </a:prstGeom>
        </p:spPr>
      </p:pic>
      <p:sp>
        <p:nvSpPr>
          <p:cNvPr id="90" name="Text Placeholder 2">
            <a:extLst>
              <a:ext uri="{FF2B5EF4-FFF2-40B4-BE49-F238E27FC236}">
                <a16:creationId xmlns:a16="http://schemas.microsoft.com/office/drawing/2014/main" id="{FD89F1EE-82D0-BCCA-3486-193CF673B212}"/>
              </a:ext>
            </a:extLst>
          </p:cNvPr>
          <p:cNvSpPr txBox="1">
            <a:spLocks/>
          </p:cNvSpPr>
          <p:nvPr/>
        </p:nvSpPr>
        <p:spPr>
          <a:xfrm>
            <a:off x="0" y="5446443"/>
            <a:ext cx="12192000" cy="454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erif"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erif"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erif"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MU Sans Serif" panose="02000603000000000000" pitchFamily="2" charset="0"/>
              </a:rPr>
              <a:t>Computed Tomography</a:t>
            </a:r>
          </a:p>
          <a:p>
            <a:pPr marL="0" indent="0" algn="ctr">
              <a:buNone/>
            </a:pPr>
            <a:endParaRPr lang="en-US" i="1" dirty="0">
              <a:latin typeface="CMU Sans Serif" panose="02000603000000000000" pitchFamily="2" charset="0"/>
            </a:endParaRPr>
          </a:p>
        </p:txBody>
      </p:sp>
      <p:pic>
        <p:nvPicPr>
          <p:cNvPr id="94" name="Picture 93"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18E07F89-9A72-235D-B92D-EA20E150068D}"/>
              </a:ext>
            </a:extLst>
          </p:cNvPr>
          <p:cNvPicPr>
            <a:picLocks noChangeAspect="1"/>
          </p:cNvPicPr>
          <p:nvPr>
            <p:custDataLst>
              <p:tags r:id="rId9"/>
            </p:custDataLst>
          </p:nvPr>
        </p:nvPicPr>
        <p:blipFill>
          <a:blip r:embed="rId32"/>
          <a:stretch>
            <a:fillRect/>
          </a:stretch>
        </p:blipFill>
        <p:spPr>
          <a:xfrm>
            <a:off x="5151510" y="-349935"/>
            <a:ext cx="231619" cy="180419"/>
          </a:xfrm>
          <a:prstGeom prst="rect">
            <a:avLst/>
          </a:prstGeom>
          <a:ln>
            <a:solidFill>
              <a:schemeClr val="accent2"/>
            </a:solidFill>
          </a:ln>
        </p:spPr>
      </p:pic>
      <p:grpSp>
        <p:nvGrpSpPr>
          <p:cNvPr id="101" name="Group 100">
            <a:extLst>
              <a:ext uri="{FF2B5EF4-FFF2-40B4-BE49-F238E27FC236}">
                <a16:creationId xmlns:a16="http://schemas.microsoft.com/office/drawing/2014/main" id="{B9DC2043-2E58-C3ED-1D37-2EA173FE3315}"/>
              </a:ext>
            </a:extLst>
          </p:cNvPr>
          <p:cNvGrpSpPr/>
          <p:nvPr/>
        </p:nvGrpSpPr>
        <p:grpSpPr>
          <a:xfrm>
            <a:off x="-3491580" y="1561178"/>
            <a:ext cx="3363528" cy="1132051"/>
            <a:chOff x="-3491580" y="1561178"/>
            <a:chExt cx="3363528" cy="1132051"/>
          </a:xfrm>
        </p:grpSpPr>
        <p:sp>
          <p:nvSpPr>
            <p:cNvPr id="99" name="Rectangle 98">
              <a:extLst>
                <a:ext uri="{FF2B5EF4-FFF2-40B4-BE49-F238E27FC236}">
                  <a16:creationId xmlns:a16="http://schemas.microsoft.com/office/drawing/2014/main" id="{570A0656-48E2-6E76-F09C-F2B2B9221279}"/>
                </a:ext>
              </a:extLst>
            </p:cNvPr>
            <p:cNvSpPr/>
            <p:nvPr/>
          </p:nvSpPr>
          <p:spPr>
            <a:xfrm>
              <a:off x="-3468720" y="1879592"/>
              <a:ext cx="3340668" cy="813637"/>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Text Placeholder 2">
              <a:extLst>
                <a:ext uri="{FF2B5EF4-FFF2-40B4-BE49-F238E27FC236}">
                  <a16:creationId xmlns:a16="http://schemas.microsoft.com/office/drawing/2014/main" id="{E722E5CD-5941-288F-FC4B-C0010BD932BB}"/>
                </a:ext>
              </a:extLst>
            </p:cNvPr>
            <p:cNvSpPr txBox="1">
              <a:spLocks/>
            </p:cNvSpPr>
            <p:nvPr/>
          </p:nvSpPr>
          <p:spPr>
            <a:xfrm>
              <a:off x="-3491580" y="1561178"/>
              <a:ext cx="3355228" cy="454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erif"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erif"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erif"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erif"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CMU Sans Serif" panose="02000603000000000000" pitchFamily="2" charset="0"/>
                </a:rPr>
                <a:t>Linear</a:t>
              </a:r>
              <a:endParaRPr lang="en-US" sz="1800" dirty="0">
                <a:latin typeface="CMU Sans Serif" panose="02000603000000000000" pitchFamily="2" charset="0"/>
              </a:endParaRPr>
            </a:p>
          </p:txBody>
        </p:sp>
      </p:grpSp>
      <p:sp>
        <p:nvSpPr>
          <p:cNvPr id="103" name="TextBox 102">
            <a:extLst>
              <a:ext uri="{FF2B5EF4-FFF2-40B4-BE49-F238E27FC236}">
                <a16:creationId xmlns:a16="http://schemas.microsoft.com/office/drawing/2014/main" id="{B4959187-9504-7F28-05D6-40BE41723152}"/>
              </a:ext>
            </a:extLst>
          </p:cNvPr>
          <p:cNvSpPr txBox="1"/>
          <p:nvPr/>
        </p:nvSpPr>
        <p:spPr>
          <a:xfrm>
            <a:off x="3043380" y="5935056"/>
            <a:ext cx="6105236" cy="369332"/>
          </a:xfrm>
          <a:prstGeom prst="rect">
            <a:avLst/>
          </a:prstGeom>
          <a:noFill/>
        </p:spPr>
        <p:txBody>
          <a:bodyPr wrap="square">
            <a:spAutoFit/>
          </a:bodyPr>
          <a:lstStyle/>
          <a:p>
            <a:pPr marL="0" indent="0" algn="ctr">
              <a:buNone/>
            </a:pPr>
            <a:r>
              <a:rPr lang="en-US" sz="1800" i="1" dirty="0">
                <a:latin typeface="CMU Sans Serif" panose="02000603000000000000" pitchFamily="2" charset="0"/>
                <a:ea typeface="CMU Sans Serif" panose="02000603000000000000" pitchFamily="2" charset="0"/>
                <a:cs typeface="CMU Sans Serif" panose="02000603000000000000" pitchFamily="2" charset="0"/>
              </a:rPr>
              <a:t>Randomized Shepp-Logan Phantoms, Parallel Tomography</a:t>
            </a:r>
          </a:p>
        </p:txBody>
      </p:sp>
      <p:sp>
        <p:nvSpPr>
          <p:cNvPr id="112" name="Arrow: Bent 111">
            <a:extLst>
              <a:ext uri="{FF2B5EF4-FFF2-40B4-BE49-F238E27FC236}">
                <a16:creationId xmlns:a16="http://schemas.microsoft.com/office/drawing/2014/main" id="{C6A92CBA-52DC-6EEC-F70D-D0AE5B23B311}"/>
              </a:ext>
            </a:extLst>
          </p:cNvPr>
          <p:cNvSpPr/>
          <p:nvPr/>
        </p:nvSpPr>
        <p:spPr>
          <a:xfrm rot="5400000" flipH="1">
            <a:off x="-1713198" y="4775515"/>
            <a:ext cx="487341" cy="501012"/>
          </a:xfrm>
          <a:prstGeom prst="bentArrow">
            <a:avLst>
              <a:gd name="adj1" fmla="val 4882"/>
              <a:gd name="adj2" fmla="val 7177"/>
              <a:gd name="adj3" fmla="val 15340"/>
              <a:gd name="adj4" fmla="val 84660"/>
            </a:avLst>
          </a:prstGeom>
          <a:solidFill>
            <a:schemeClr val="bg1">
              <a:lumMod val="50000"/>
            </a:schemeClr>
          </a:solidFill>
          <a:ln>
            <a:solidFill>
              <a:schemeClr val="bg1">
                <a:lumMod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7" name="Group 126">
            <a:extLst>
              <a:ext uri="{FF2B5EF4-FFF2-40B4-BE49-F238E27FC236}">
                <a16:creationId xmlns:a16="http://schemas.microsoft.com/office/drawing/2014/main" id="{04E765BA-05BB-24AA-29AB-EA8907EE9A63}"/>
              </a:ext>
            </a:extLst>
          </p:cNvPr>
          <p:cNvGrpSpPr/>
          <p:nvPr/>
        </p:nvGrpSpPr>
        <p:grpSpPr>
          <a:xfrm>
            <a:off x="-2188347" y="1076173"/>
            <a:ext cx="1910080" cy="1905000"/>
            <a:chOff x="-2188347" y="1076173"/>
            <a:chExt cx="1910080" cy="1905000"/>
          </a:xfrm>
        </p:grpSpPr>
        <p:sp>
          <p:nvSpPr>
            <p:cNvPr id="122" name="Rectangle 121">
              <a:extLst>
                <a:ext uri="{FF2B5EF4-FFF2-40B4-BE49-F238E27FC236}">
                  <a16:creationId xmlns:a16="http://schemas.microsoft.com/office/drawing/2014/main" id="{AB1056A2-0B7D-6DE4-568A-91ABFCC9C6FD}"/>
                </a:ext>
              </a:extLst>
            </p:cNvPr>
            <p:cNvSpPr/>
            <p:nvPr/>
          </p:nvSpPr>
          <p:spPr>
            <a:xfrm>
              <a:off x="-2188347" y="1076173"/>
              <a:ext cx="1910080" cy="1905000"/>
            </a:xfrm>
            <a:prstGeom prst="rect">
              <a:avLst/>
            </a:prstGeom>
            <a:solidFill>
              <a:schemeClr val="bg1"/>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123" name="Group 122">
              <a:extLst>
                <a:ext uri="{FF2B5EF4-FFF2-40B4-BE49-F238E27FC236}">
                  <a16:creationId xmlns:a16="http://schemas.microsoft.com/office/drawing/2014/main" id="{D0915D13-B47D-82CB-0071-87389FAA876B}"/>
                </a:ext>
              </a:extLst>
            </p:cNvPr>
            <p:cNvGrpSpPr/>
            <p:nvPr/>
          </p:nvGrpSpPr>
          <p:grpSpPr>
            <a:xfrm>
              <a:off x="-1968637" y="1179996"/>
              <a:ext cx="1560187" cy="1618297"/>
              <a:chOff x="2027193" y="2981173"/>
              <a:chExt cx="1560187" cy="1618297"/>
            </a:xfrm>
          </p:grpSpPr>
          <p:sp>
            <p:nvSpPr>
              <p:cNvPr id="124" name="Arrow: Circular 123">
                <a:extLst>
                  <a:ext uri="{FF2B5EF4-FFF2-40B4-BE49-F238E27FC236}">
                    <a16:creationId xmlns:a16="http://schemas.microsoft.com/office/drawing/2014/main" id="{8DD8E358-4B5A-AB94-44CD-29337AE07CED}"/>
                  </a:ext>
                </a:extLst>
              </p:cNvPr>
              <p:cNvSpPr/>
              <p:nvPr/>
            </p:nvSpPr>
            <p:spPr>
              <a:xfrm rot="5400000" flipV="1">
                <a:off x="2526303" y="3593630"/>
                <a:ext cx="1005840" cy="1005840"/>
              </a:xfrm>
              <a:prstGeom prst="circularArrow">
                <a:avLst>
                  <a:gd name="adj1" fmla="val 3301"/>
                  <a:gd name="adj2" fmla="val 884646"/>
                  <a:gd name="adj3" fmla="val 4460820"/>
                  <a:gd name="adj4" fmla="val 58590"/>
                  <a:gd name="adj5" fmla="val 5104"/>
                </a:avLst>
              </a:prstGeom>
              <a:solidFill>
                <a:schemeClr val="accent3"/>
              </a:solidFill>
              <a:ln/>
            </p:spPr>
            <p:style>
              <a:lnRef idx="2">
                <a:schemeClr val="accent3"/>
              </a:lnRef>
              <a:fillRef idx="1">
                <a:schemeClr val="lt1"/>
              </a:fillRef>
              <a:effectRef idx="0">
                <a:schemeClr val="accent3"/>
              </a:effectRef>
              <a:fontRef idx="minor">
                <a:schemeClr val="dk1"/>
              </a:fontRef>
            </p:style>
            <p:txBody>
              <a:bodyPr/>
              <a:lstStyle/>
              <a:p>
                <a:endParaRPr lang="en-US"/>
              </a:p>
            </p:txBody>
          </p:sp>
          <p:pic>
            <p:nvPicPr>
              <p:cNvPr id="125" name="Picture 124">
                <a:extLst>
                  <a:ext uri="{FF2B5EF4-FFF2-40B4-BE49-F238E27FC236}">
                    <a16:creationId xmlns:a16="http://schemas.microsoft.com/office/drawing/2014/main" id="{6B755BF8-EB66-14EF-4B08-FE2D737E950C}"/>
                  </a:ext>
                </a:extLst>
              </p:cNvPr>
              <p:cNvPicPr>
                <a:picLocks noChangeAspect="1"/>
              </p:cNvPicPr>
              <p:nvPr/>
            </p:nvPicPr>
            <p:blipFill>
              <a:blip r:embed="rId33">
                <a:extLst>
                  <a:ext uri="{BEBA8EAE-BF5A-486C-A8C5-ECC9F3942E4B}">
                    <a14:imgProps xmlns:a14="http://schemas.microsoft.com/office/drawing/2010/main">
                      <a14:imgLayer r:embed="rId34">
                        <a14:imgEffect>
                          <a14:saturation sat="0"/>
                        </a14:imgEffect>
                      </a14:imgLayer>
                    </a14:imgProps>
                  </a:ext>
                </a:extLst>
              </a:blip>
              <a:stretch>
                <a:fillRect/>
              </a:stretch>
            </p:blipFill>
            <p:spPr>
              <a:xfrm>
                <a:off x="3207109" y="2981173"/>
                <a:ext cx="380271" cy="285203"/>
              </a:xfrm>
              <a:prstGeom prst="rect">
                <a:avLst/>
              </a:prstGeom>
            </p:spPr>
          </p:pic>
          <p:sp>
            <p:nvSpPr>
              <p:cNvPr id="126" name="Arrow: Circular 125">
                <a:extLst>
                  <a:ext uri="{FF2B5EF4-FFF2-40B4-BE49-F238E27FC236}">
                    <a16:creationId xmlns:a16="http://schemas.microsoft.com/office/drawing/2014/main" id="{453BD5BE-FB9B-4E98-4AF9-DE74AC1FB955}"/>
                  </a:ext>
                </a:extLst>
              </p:cNvPr>
              <p:cNvSpPr/>
              <p:nvPr/>
            </p:nvSpPr>
            <p:spPr>
              <a:xfrm rot="16200000" flipV="1">
                <a:off x="2027193" y="3052611"/>
                <a:ext cx="1005840" cy="1005840"/>
              </a:xfrm>
              <a:prstGeom prst="circularArrow">
                <a:avLst>
                  <a:gd name="adj1" fmla="val 3301"/>
                  <a:gd name="adj2" fmla="val 884646"/>
                  <a:gd name="adj3" fmla="val 4460820"/>
                  <a:gd name="adj4" fmla="val 58590"/>
                  <a:gd name="adj5" fmla="val 5104"/>
                </a:avLst>
              </a:prstGeom>
              <a:solidFill>
                <a:schemeClr val="accent3"/>
              </a:solidFill>
              <a:ln/>
            </p:spPr>
            <p:style>
              <a:lnRef idx="2">
                <a:schemeClr val="accent3"/>
              </a:lnRef>
              <a:fillRef idx="1">
                <a:schemeClr val="lt1"/>
              </a:fillRef>
              <a:effectRef idx="0">
                <a:schemeClr val="accent3"/>
              </a:effectRef>
              <a:fontRef idx="minor">
                <a:schemeClr val="dk1"/>
              </a:fontRef>
            </p:style>
            <p:txBody>
              <a:bodyPr/>
              <a:lstStyle/>
              <a:p>
                <a:endParaRPr lang="en-US"/>
              </a:p>
            </p:txBody>
          </p:sp>
        </p:grpSp>
      </p:grpSp>
      <p:grpSp>
        <p:nvGrpSpPr>
          <p:cNvPr id="155" name="Group 154">
            <a:extLst>
              <a:ext uri="{FF2B5EF4-FFF2-40B4-BE49-F238E27FC236}">
                <a16:creationId xmlns:a16="http://schemas.microsoft.com/office/drawing/2014/main" id="{42F2FED7-C515-471B-869D-DC1CEBB5BF68}"/>
              </a:ext>
            </a:extLst>
          </p:cNvPr>
          <p:cNvGrpSpPr/>
          <p:nvPr/>
        </p:nvGrpSpPr>
        <p:grpSpPr>
          <a:xfrm>
            <a:off x="-1322850" y="3314468"/>
            <a:ext cx="914400" cy="859010"/>
            <a:chOff x="4442691" y="2594610"/>
            <a:chExt cx="914400" cy="859010"/>
          </a:xfrm>
        </p:grpSpPr>
        <p:sp>
          <p:nvSpPr>
            <p:cNvPr id="156" name="Rectangle 155">
              <a:extLst>
                <a:ext uri="{FF2B5EF4-FFF2-40B4-BE49-F238E27FC236}">
                  <a16:creationId xmlns:a16="http://schemas.microsoft.com/office/drawing/2014/main" id="{265D8360-6E08-31C6-0F96-21EEDABA1C22}"/>
                </a:ext>
              </a:extLst>
            </p:cNvPr>
            <p:cNvSpPr/>
            <p:nvPr/>
          </p:nvSpPr>
          <p:spPr>
            <a:xfrm>
              <a:off x="4442691" y="2594610"/>
              <a:ext cx="914400" cy="63041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7" name="Arc 156">
              <a:extLst>
                <a:ext uri="{FF2B5EF4-FFF2-40B4-BE49-F238E27FC236}">
                  <a16:creationId xmlns:a16="http://schemas.microsoft.com/office/drawing/2014/main" id="{11712511-C232-F685-FF03-16EF7FFB2F1C}"/>
                </a:ext>
              </a:extLst>
            </p:cNvPr>
            <p:cNvSpPr/>
            <p:nvPr/>
          </p:nvSpPr>
          <p:spPr>
            <a:xfrm>
              <a:off x="4556991" y="2767820"/>
              <a:ext cx="685800" cy="685800"/>
            </a:xfrm>
            <a:prstGeom prst="arc">
              <a:avLst>
                <a:gd name="adj1" fmla="val 10752692"/>
                <a:gd name="adj2" fmla="val 294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8" name="Straight Arrow Connector 157">
              <a:extLst>
                <a:ext uri="{FF2B5EF4-FFF2-40B4-BE49-F238E27FC236}">
                  <a16:creationId xmlns:a16="http://schemas.microsoft.com/office/drawing/2014/main" id="{3ECD063A-49FF-966F-A0F8-3B39C9CEB042}"/>
                </a:ext>
              </a:extLst>
            </p:cNvPr>
            <p:cNvCxnSpPr>
              <a:cxnSpLocks/>
            </p:cNvCxnSpPr>
            <p:nvPr/>
          </p:nvCxnSpPr>
          <p:spPr>
            <a:xfrm flipV="1">
              <a:off x="4882515" y="2647950"/>
              <a:ext cx="289560" cy="447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147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EEC9-29B3-0489-D30F-1F7EDAA8EA0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50620E0-5096-5089-9D22-3EB9B9D5F9BE}"/>
              </a:ext>
            </a:extLst>
          </p:cNvPr>
          <p:cNvSpPr>
            <a:spLocks noGrp="1"/>
          </p:cNvSpPr>
          <p:nvPr>
            <p:ph idx="1"/>
          </p:nvPr>
        </p:nvSpPr>
        <p:spPr/>
        <p:txBody>
          <a:bodyPr>
            <a:normAutofit/>
          </a:bodyPr>
          <a:lstStyle/>
          <a:p>
            <a:pPr marL="514350" indent="-514350">
              <a:buFont typeface="+mj-lt"/>
              <a:buAutoNum type="arabicPeriod" startAt="12"/>
            </a:pPr>
            <a:r>
              <a:rPr lang="en-US" sz="2000" dirty="0"/>
              <a:t>H. Li, J. Schwab, S. </a:t>
            </a:r>
            <a:r>
              <a:rPr lang="en-US" sz="2000" dirty="0" err="1"/>
              <a:t>Antholzer</a:t>
            </a:r>
            <a:r>
              <a:rPr lang="en-US" sz="2000" dirty="0"/>
              <a:t>, and M. </a:t>
            </a:r>
            <a:r>
              <a:rPr lang="en-US" sz="2000" dirty="0" err="1"/>
              <a:t>Haltmeieret</a:t>
            </a:r>
            <a:r>
              <a:rPr lang="en-US" sz="2000" dirty="0"/>
              <a:t>. “</a:t>
            </a:r>
            <a:r>
              <a:rPr lang="en-US" sz="2000" dirty="0">
                <a:hlinkClick r:id="rId2"/>
              </a:rPr>
              <a:t>NETT: Solving inverse problems with deep neural networks.</a:t>
            </a:r>
            <a:r>
              <a:rPr lang="en-US" sz="2000" dirty="0"/>
              <a:t>” In: </a:t>
            </a:r>
            <a:r>
              <a:rPr lang="en-US" sz="2000" i="1" dirty="0"/>
              <a:t>Inverse Problems</a:t>
            </a:r>
            <a:r>
              <a:rPr lang="en-US" sz="2000" dirty="0"/>
              <a:t> 36.6 (2020), p. 065005 </a:t>
            </a:r>
          </a:p>
          <a:p>
            <a:pPr marL="514350" indent="-514350">
              <a:buFont typeface="+mj-lt"/>
              <a:buAutoNum type="arabicPeriod" startAt="12"/>
            </a:pPr>
            <a:r>
              <a:rPr lang="da-DK" sz="2000" dirty="0"/>
              <a:t>A. Lucas, M. Iliadis, R. Molina, and A.K. Katsaggelos. “</a:t>
            </a:r>
            <a:r>
              <a:rPr lang="da-DK" sz="2000" dirty="0">
                <a:hlinkClick r:id="rId3"/>
              </a:rPr>
              <a:t>Using deep neural networks for inverse problems in imaging: Beyond analytical methods</a:t>
            </a:r>
            <a:r>
              <a:rPr lang="da-DK" sz="2000" dirty="0"/>
              <a:t>”. In: </a:t>
            </a:r>
            <a:r>
              <a:rPr lang="da-DK" sz="2000" i="1" dirty="0"/>
              <a:t>IEEE Signal Processing Magazine</a:t>
            </a:r>
            <a:r>
              <a:rPr lang="da-DK" sz="2000" dirty="0"/>
              <a:t> 35.1 (2018), p. 20–36</a:t>
            </a:r>
            <a:endParaRPr lang="en-US" sz="2000" dirty="0"/>
          </a:p>
          <a:p>
            <a:pPr marL="514350" indent="-514350">
              <a:buFont typeface="+mj-lt"/>
              <a:buAutoNum type="arabicPeriod" startAt="12"/>
            </a:pPr>
            <a:r>
              <a:rPr lang="en-US" sz="2000" dirty="0"/>
              <a:t>Y. Wu and Y. Lin. "</a:t>
            </a:r>
            <a:r>
              <a:rPr lang="en-US" sz="2000" dirty="0">
                <a:hlinkClick r:id="rId4"/>
              </a:rPr>
              <a:t>InversionNet: An Efficient and Accurate Data-Driven Full Waveform Inversion.</a:t>
            </a:r>
            <a:r>
              <a:rPr lang="en-US" sz="2000" dirty="0"/>
              <a:t>" In: </a:t>
            </a:r>
            <a:r>
              <a:rPr lang="en-US" sz="2000" i="1" dirty="0"/>
              <a:t>IEEE Transactions on Computational Imaging</a:t>
            </a:r>
            <a:r>
              <a:rPr lang="en-US" sz="2000" dirty="0"/>
              <a:t>, 6 (2020), p. 419-433</a:t>
            </a:r>
          </a:p>
        </p:txBody>
      </p:sp>
      <p:sp>
        <p:nvSpPr>
          <p:cNvPr id="4" name="Slide Number Placeholder 3">
            <a:extLst>
              <a:ext uri="{FF2B5EF4-FFF2-40B4-BE49-F238E27FC236}">
                <a16:creationId xmlns:a16="http://schemas.microsoft.com/office/drawing/2014/main" id="{E92A3A85-C8FB-780C-2902-3418E021A447}"/>
              </a:ext>
            </a:extLst>
          </p:cNvPr>
          <p:cNvSpPr>
            <a:spLocks noGrp="1"/>
          </p:cNvSpPr>
          <p:nvPr>
            <p:ph type="sldNum" sz="quarter" idx="12"/>
          </p:nvPr>
        </p:nvSpPr>
        <p:spPr/>
        <p:txBody>
          <a:bodyPr/>
          <a:lstStyle/>
          <a:p>
            <a:fld id="{6113E31D-E2AB-40D1-8B51-AFA5AFEF393A}" type="slidenum">
              <a:rPr lang="en-US" smtClean="0"/>
              <a:pPr/>
              <a:t>30</a:t>
            </a:fld>
            <a:endParaRPr lang="en-US" dirty="0"/>
          </a:p>
        </p:txBody>
      </p:sp>
    </p:spTree>
    <p:extLst>
      <p:ext uri="{BB962C8B-B14F-4D97-AF65-F5344CB8AC3E}">
        <p14:creationId xmlns:p14="http://schemas.microsoft.com/office/powerpoint/2010/main" val="3895338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17834-63C4-AC22-1E85-4B046E0FA4C9}"/>
              </a:ext>
            </a:extLst>
          </p:cNvPr>
          <p:cNvSpPr>
            <a:spLocks noGrp="1"/>
          </p:cNvSpPr>
          <p:nvPr>
            <p:ph idx="1"/>
          </p:nvPr>
        </p:nvSpPr>
        <p:spPr>
          <a:xfrm>
            <a:off x="745104" y="2639027"/>
            <a:ext cx="10701793" cy="3537935"/>
          </a:xfrm>
        </p:spPr>
        <p:txBody>
          <a:bodyPr>
            <a:normAutofit/>
          </a:bodyPr>
          <a:lstStyle/>
          <a:p>
            <a:pPr marL="0" indent="0" algn="ctr">
              <a:buNone/>
            </a:pPr>
            <a:r>
              <a:rPr lang="en-US" sz="4800" b="1" dirty="0"/>
              <a:t>Thank You!</a:t>
            </a:r>
          </a:p>
          <a:p>
            <a:pPr marL="0" indent="0" algn="ctr">
              <a:buNone/>
            </a:pPr>
            <a:endParaRPr lang="en-US" sz="4800" b="1" dirty="0"/>
          </a:p>
          <a:p>
            <a:pPr marL="0" indent="0">
              <a:buNone/>
            </a:pPr>
            <a:r>
              <a:rPr lang="en-US" sz="2400" dirty="0"/>
              <a:t>This material is based upon work supported by the U.S. Department of Energy, Office of Science, Office of Advanced Scientific Computing Research, Department of Energy Computational Science Graduate Fellowship under Award Number DE-SC0024386.</a:t>
            </a:r>
          </a:p>
        </p:txBody>
      </p:sp>
      <p:sp>
        <p:nvSpPr>
          <p:cNvPr id="4" name="Slide Number Placeholder 3">
            <a:extLst>
              <a:ext uri="{FF2B5EF4-FFF2-40B4-BE49-F238E27FC236}">
                <a16:creationId xmlns:a16="http://schemas.microsoft.com/office/drawing/2014/main" id="{B8F43A07-8461-4281-30E0-9B99E32F624C}"/>
              </a:ext>
            </a:extLst>
          </p:cNvPr>
          <p:cNvSpPr>
            <a:spLocks noGrp="1"/>
          </p:cNvSpPr>
          <p:nvPr>
            <p:ph type="sldNum" sz="quarter" idx="12"/>
          </p:nvPr>
        </p:nvSpPr>
        <p:spPr/>
        <p:txBody>
          <a:bodyPr/>
          <a:lstStyle/>
          <a:p>
            <a:fld id="{6113E31D-E2AB-40D1-8B51-AFA5AFEF393A}" type="slidenum">
              <a:rPr lang="en-US" smtClean="0"/>
              <a:pPr/>
              <a:t>31</a:t>
            </a:fld>
            <a:endParaRPr lang="en-US" dirty="0"/>
          </a:p>
        </p:txBody>
      </p:sp>
    </p:spTree>
    <p:extLst>
      <p:ext uri="{BB962C8B-B14F-4D97-AF65-F5344CB8AC3E}">
        <p14:creationId xmlns:p14="http://schemas.microsoft.com/office/powerpoint/2010/main" val="119362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BE76-D6DA-0AAB-3719-F3AF26093CB1}"/>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92ED8A1F-4FCB-4866-A215-2FE2B2BC0C57}"/>
              </a:ext>
            </a:extLst>
          </p:cNvPr>
          <p:cNvSpPr>
            <a:spLocks noGrp="1"/>
          </p:cNvSpPr>
          <p:nvPr>
            <p:ph idx="1"/>
          </p:nvPr>
        </p:nvSpPr>
        <p:spPr/>
        <p:txBody>
          <a:bodyPr>
            <a:normAutofit lnSpcReduction="10000"/>
          </a:bodyPr>
          <a:lstStyle/>
          <a:p>
            <a:r>
              <a:rPr lang="en-US" dirty="0"/>
              <a:t>Computational Costs</a:t>
            </a:r>
          </a:p>
          <a:p>
            <a:pPr lvl="1"/>
            <a:r>
              <a:rPr lang="en-US" dirty="0"/>
              <a:t>High dimensional problems have millions of unknowns and observations</a:t>
            </a:r>
          </a:p>
          <a:p>
            <a:pPr lvl="1"/>
            <a:r>
              <a:rPr lang="en-US" dirty="0"/>
              <a:t>Forward models are often expensive to evaluate, and inversion often requires many forward and adjoint solves</a:t>
            </a:r>
          </a:p>
          <a:p>
            <a:r>
              <a:rPr lang="en-US" dirty="0"/>
              <a:t>Ill-</a:t>
            </a:r>
            <a:r>
              <a:rPr lang="en-US" dirty="0" err="1"/>
              <a:t>posedness</a:t>
            </a:r>
            <a:endParaRPr lang="en-US" dirty="0"/>
          </a:p>
          <a:p>
            <a:pPr lvl="1"/>
            <a:r>
              <a:rPr lang="en-US" dirty="0"/>
              <a:t>Solutions may exist, may not be unique, and/or may not depend continuously on input data</a:t>
            </a:r>
          </a:p>
          <a:p>
            <a:r>
              <a:rPr lang="en-US" dirty="0"/>
              <a:t>Regularization</a:t>
            </a:r>
          </a:p>
          <a:p>
            <a:pPr lvl="1"/>
            <a:r>
              <a:rPr lang="en-US" dirty="0"/>
              <a:t>Requires finding balance between data fidelity and prior information</a:t>
            </a:r>
          </a:p>
          <a:p>
            <a:r>
              <a:rPr lang="en-US" dirty="0"/>
              <a:t>Uncertainty quantification</a:t>
            </a:r>
          </a:p>
          <a:p>
            <a:pPr lvl="1"/>
            <a:r>
              <a:rPr lang="en-US" dirty="0"/>
              <a:t>UQ is critical to decision making, but computationally expensive</a:t>
            </a:r>
          </a:p>
          <a:p>
            <a:endParaRPr lang="en-US" dirty="0"/>
          </a:p>
        </p:txBody>
      </p:sp>
      <p:sp>
        <p:nvSpPr>
          <p:cNvPr id="4" name="Slide Number Placeholder 3">
            <a:extLst>
              <a:ext uri="{FF2B5EF4-FFF2-40B4-BE49-F238E27FC236}">
                <a16:creationId xmlns:a16="http://schemas.microsoft.com/office/drawing/2014/main" id="{F73481F6-B329-4F3C-B29D-74834E16EF63}"/>
              </a:ext>
            </a:extLst>
          </p:cNvPr>
          <p:cNvSpPr>
            <a:spLocks noGrp="1"/>
          </p:cNvSpPr>
          <p:nvPr>
            <p:ph type="sldNum" sz="quarter" idx="12"/>
          </p:nvPr>
        </p:nvSpPr>
        <p:spPr/>
        <p:txBody>
          <a:bodyPr/>
          <a:lstStyle/>
          <a:p>
            <a:fld id="{6113E31D-E2AB-40D1-8B51-AFA5AFEF393A}" type="slidenum">
              <a:rPr lang="en-US" smtClean="0"/>
              <a:pPr/>
              <a:t>4</a:t>
            </a:fld>
            <a:endParaRPr lang="en-US" dirty="0"/>
          </a:p>
        </p:txBody>
      </p:sp>
    </p:spTree>
    <p:extLst>
      <p:ext uri="{BB962C8B-B14F-4D97-AF65-F5344CB8AC3E}">
        <p14:creationId xmlns:p14="http://schemas.microsoft.com/office/powerpoint/2010/main" val="1557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DE38-5C10-948E-6578-D1F2B4253BFC}"/>
              </a:ext>
            </a:extLst>
          </p:cNvPr>
          <p:cNvSpPr>
            <a:spLocks noGrp="1"/>
          </p:cNvSpPr>
          <p:nvPr>
            <p:ph type="title"/>
          </p:nvPr>
        </p:nvSpPr>
        <p:spPr/>
        <p:txBody>
          <a:bodyPr/>
          <a:lstStyle/>
          <a:p>
            <a:r>
              <a:rPr lang="en-US" dirty="0"/>
              <a:t>Machine Learning Approaches</a:t>
            </a:r>
          </a:p>
        </p:txBody>
      </p:sp>
      <p:sp>
        <p:nvSpPr>
          <p:cNvPr id="3" name="Content Placeholder 2">
            <a:extLst>
              <a:ext uri="{FF2B5EF4-FFF2-40B4-BE49-F238E27FC236}">
                <a16:creationId xmlns:a16="http://schemas.microsoft.com/office/drawing/2014/main" id="{ED67C17D-5077-7475-A2FC-754319A6CA1D}"/>
              </a:ext>
            </a:extLst>
          </p:cNvPr>
          <p:cNvSpPr>
            <a:spLocks noGrp="1"/>
          </p:cNvSpPr>
          <p:nvPr>
            <p:ph idx="1"/>
          </p:nvPr>
        </p:nvSpPr>
        <p:spPr/>
        <p:txBody>
          <a:bodyPr/>
          <a:lstStyle/>
          <a:p>
            <a:pPr marL="0" indent="0">
              <a:buNone/>
            </a:pPr>
            <a:r>
              <a:rPr lang="en-US" dirty="0"/>
              <a:t>Learn from some available parameter/observation data</a:t>
            </a:r>
          </a:p>
          <a:p>
            <a:r>
              <a:rPr lang="en-US" dirty="0"/>
              <a:t>To Create a Full Inversion Surrogate</a:t>
            </a:r>
          </a:p>
          <a:p>
            <a:pPr lvl="1"/>
            <a:r>
              <a:rPr lang="en-US" dirty="0"/>
              <a:t>Kulkarni et al. 2016, Wu et al. 2020</a:t>
            </a:r>
          </a:p>
          <a:p>
            <a:r>
              <a:rPr lang="en-US" dirty="0"/>
              <a:t>To Regularize</a:t>
            </a:r>
          </a:p>
          <a:p>
            <a:pPr lvl="1"/>
            <a:r>
              <a:rPr lang="da-DK" dirty="0"/>
              <a:t>Afkham et al. 2021, Li et al. 2020</a:t>
            </a:r>
          </a:p>
          <a:p>
            <a:r>
              <a:rPr lang="fr-FR" dirty="0"/>
              <a:t>Uncertainty quantification </a:t>
            </a:r>
          </a:p>
          <a:p>
            <a:pPr lvl="1"/>
            <a:r>
              <a:rPr lang="fr-FR" dirty="0"/>
              <a:t>Goh et al. 2019, Lan et al. 2022</a:t>
            </a:r>
            <a:endParaRPr lang="en-US" dirty="0"/>
          </a:p>
          <a:p>
            <a:endParaRPr lang="en-US" dirty="0"/>
          </a:p>
          <a:p>
            <a:r>
              <a:rPr lang="da-DK" sz="2400" dirty="0"/>
              <a:t>Surveys: Arridge et al. 2019, Bai et al. 2020, Lucas et al. 2018</a:t>
            </a:r>
            <a:endParaRPr lang="en-US" sz="2400" dirty="0"/>
          </a:p>
        </p:txBody>
      </p:sp>
      <p:sp>
        <p:nvSpPr>
          <p:cNvPr id="4" name="Slide Number Placeholder 3">
            <a:extLst>
              <a:ext uri="{FF2B5EF4-FFF2-40B4-BE49-F238E27FC236}">
                <a16:creationId xmlns:a16="http://schemas.microsoft.com/office/drawing/2014/main" id="{5A6864B4-18C9-77AD-C813-B4E9B0DAED30}"/>
              </a:ext>
            </a:extLst>
          </p:cNvPr>
          <p:cNvSpPr>
            <a:spLocks noGrp="1"/>
          </p:cNvSpPr>
          <p:nvPr>
            <p:ph type="sldNum" sz="quarter" idx="12"/>
          </p:nvPr>
        </p:nvSpPr>
        <p:spPr/>
        <p:txBody>
          <a:bodyPr/>
          <a:lstStyle/>
          <a:p>
            <a:fld id="{6113E31D-E2AB-40D1-8B51-AFA5AFEF393A}" type="slidenum">
              <a:rPr lang="en-US" smtClean="0"/>
              <a:pPr/>
              <a:t>5</a:t>
            </a:fld>
            <a:endParaRPr lang="en-US" dirty="0"/>
          </a:p>
        </p:txBody>
      </p:sp>
      <p:pic>
        <p:nvPicPr>
          <p:cNvPr id="21" name="Picture 2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x_j\}_{j=1}^N$&#10;&#10;\end{document}" title="IguanaTex Picture Display">
            <a:extLst>
              <a:ext uri="{FF2B5EF4-FFF2-40B4-BE49-F238E27FC236}">
                <a16:creationId xmlns:a16="http://schemas.microsoft.com/office/drawing/2014/main" id="{2D35CC94-1275-8FC1-8FF0-A8D8304B10B7}"/>
              </a:ext>
            </a:extLst>
          </p:cNvPr>
          <p:cNvPicPr>
            <a:picLocks noChangeAspect="1"/>
          </p:cNvPicPr>
          <p:nvPr>
            <p:custDataLst>
              <p:tags r:id="rId1"/>
            </p:custDataLst>
          </p:nvPr>
        </p:nvPicPr>
        <p:blipFill>
          <a:blip r:embed="rId5"/>
          <a:stretch>
            <a:fillRect/>
          </a:stretch>
        </p:blipFill>
        <p:spPr>
          <a:xfrm>
            <a:off x="8573422" y="-1394317"/>
            <a:ext cx="1149867" cy="439467"/>
          </a:xfrm>
          <a:prstGeom prst="rect">
            <a:avLst/>
          </a:prstGeom>
        </p:spPr>
      </p:pic>
      <p:pic>
        <p:nvPicPr>
          <p:cNvPr id="22" name="Picture 2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_j\}_{j=1}^Q$&#10;&#10;\end{document}" title="IguanaTex Picture Display">
            <a:extLst>
              <a:ext uri="{FF2B5EF4-FFF2-40B4-BE49-F238E27FC236}">
                <a16:creationId xmlns:a16="http://schemas.microsoft.com/office/drawing/2014/main" id="{B3C49D48-3627-27A0-E0BA-F2AEADC3418A}"/>
              </a:ext>
            </a:extLst>
          </p:cNvPr>
          <p:cNvPicPr>
            <a:picLocks noChangeAspect="1"/>
          </p:cNvPicPr>
          <p:nvPr>
            <p:custDataLst>
              <p:tags r:id="rId2"/>
            </p:custDataLst>
          </p:nvPr>
        </p:nvPicPr>
        <p:blipFill>
          <a:blip r:embed="rId6"/>
          <a:stretch>
            <a:fillRect/>
          </a:stretch>
        </p:blipFill>
        <p:spPr>
          <a:xfrm>
            <a:off x="9990844" y="-1449784"/>
            <a:ext cx="1098667" cy="494934"/>
          </a:xfrm>
          <a:prstGeom prst="rect">
            <a:avLst/>
          </a:prstGeom>
        </p:spPr>
      </p:pic>
      <p:pic>
        <p:nvPicPr>
          <p:cNvPr id="23" name="Picture 22"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_j,\bfx_j)\}_{j=1}^J$&#10;&#10;\end{document}" title="IguanaTex Picture Display">
            <a:extLst>
              <a:ext uri="{FF2B5EF4-FFF2-40B4-BE49-F238E27FC236}">
                <a16:creationId xmlns:a16="http://schemas.microsoft.com/office/drawing/2014/main" id="{87283811-0FE3-799C-F7A7-B1EA7EFBDB02}"/>
              </a:ext>
            </a:extLst>
          </p:cNvPr>
          <p:cNvPicPr>
            <a:picLocks noChangeAspect="1"/>
          </p:cNvPicPr>
          <p:nvPr>
            <p:custDataLst>
              <p:tags r:id="rId3"/>
            </p:custDataLst>
          </p:nvPr>
        </p:nvPicPr>
        <p:blipFill>
          <a:blip r:embed="rId7"/>
          <a:stretch>
            <a:fillRect/>
          </a:stretch>
        </p:blipFill>
        <p:spPr>
          <a:xfrm>
            <a:off x="8259386" y="-749190"/>
            <a:ext cx="1969067" cy="439467"/>
          </a:xfrm>
          <a:prstGeom prst="rect">
            <a:avLst/>
          </a:prstGeom>
        </p:spPr>
      </p:pic>
    </p:spTree>
    <p:extLst>
      <p:ext uri="{BB962C8B-B14F-4D97-AF65-F5344CB8AC3E}">
        <p14:creationId xmlns:p14="http://schemas.microsoft.com/office/powerpoint/2010/main" val="260220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2">
            <a:extLst>
              <a:ext uri="{FF2B5EF4-FFF2-40B4-BE49-F238E27FC236}">
                <a16:creationId xmlns:a16="http://schemas.microsoft.com/office/drawing/2014/main" id="{0E628C54-3409-93D9-6CAA-54C6D63854CB}"/>
              </a:ext>
            </a:extLst>
          </p:cNvPr>
          <p:cNvSpPr>
            <a:spLocks noGrp="1"/>
          </p:cNvSpPr>
          <p:nvPr>
            <p:ph idx="1"/>
          </p:nvPr>
        </p:nvSpPr>
        <p:spPr>
          <a:xfrm>
            <a:off x="745104" y="1566407"/>
            <a:ext cx="10701793" cy="4732793"/>
          </a:xfrm>
        </p:spPr>
        <p:txBody>
          <a:bodyPr>
            <a:normAutofit/>
          </a:bodyPr>
          <a:lstStyle/>
          <a:p>
            <a:r>
              <a:rPr lang="en-US" sz="2400" dirty="0"/>
              <a:t>Popular network architecture in a variety of machine learning tasks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Learn parameters for </a:t>
            </a:r>
            <a:r>
              <a:rPr lang="en-US" sz="2400" i="1" dirty="0">
                <a:latin typeface="CMU Serif" panose="02000603000000000000" pitchFamily="2" charset="0"/>
                <a:ea typeface="CMU Serif" panose="02000603000000000000" pitchFamily="2" charset="0"/>
                <a:cs typeface="CMU Serif" panose="02000603000000000000" pitchFamily="2" charset="0"/>
              </a:rPr>
              <a:t>e</a:t>
            </a:r>
            <a:r>
              <a:rPr lang="en-US" sz="2400" dirty="0"/>
              <a:t> and </a:t>
            </a:r>
            <a:r>
              <a:rPr lang="en-US" sz="2400" i="1" dirty="0">
                <a:latin typeface="CMU Serif" panose="02000603000000000000" pitchFamily="2" charset="0"/>
                <a:ea typeface="CMU Serif" panose="02000603000000000000" pitchFamily="2" charset="0"/>
                <a:cs typeface="CMU Serif" panose="02000603000000000000" pitchFamily="2" charset="0"/>
              </a:rPr>
              <a:t>d</a:t>
            </a:r>
            <a:r>
              <a:rPr lang="en-US" sz="2400" dirty="0"/>
              <a:t> to minimize                          for</a:t>
            </a:r>
          </a:p>
        </p:txBody>
      </p:sp>
      <p:sp>
        <p:nvSpPr>
          <p:cNvPr id="5" name="Rectangle 4">
            <a:extLst>
              <a:ext uri="{FF2B5EF4-FFF2-40B4-BE49-F238E27FC236}">
                <a16:creationId xmlns:a16="http://schemas.microsoft.com/office/drawing/2014/main" id="{51305CB0-D5BB-9917-52F6-DF4A49663158}"/>
              </a:ext>
            </a:extLst>
          </p:cNvPr>
          <p:cNvSpPr/>
          <p:nvPr/>
        </p:nvSpPr>
        <p:spPr>
          <a:xfrm>
            <a:off x="4024979" y="2561359"/>
            <a:ext cx="527619" cy="1355077"/>
          </a:xfrm>
          <a:prstGeom prst="rect">
            <a:avLst/>
          </a:prstGeom>
          <a:solidFill>
            <a:srgbClr val="BBD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 name="Trapezoid 6">
            <a:extLst>
              <a:ext uri="{FF2B5EF4-FFF2-40B4-BE49-F238E27FC236}">
                <a16:creationId xmlns:a16="http://schemas.microsoft.com/office/drawing/2014/main" id="{5EDA0443-EE54-1FED-B62B-88DA51BB2156}"/>
              </a:ext>
            </a:extLst>
          </p:cNvPr>
          <p:cNvSpPr/>
          <p:nvPr/>
        </p:nvSpPr>
        <p:spPr>
          <a:xfrm rot="5400000">
            <a:off x="4498429" y="2674658"/>
            <a:ext cx="1355076" cy="1128481"/>
          </a:xfrm>
          <a:prstGeom prst="trapezoid">
            <a:avLst>
              <a:gd name="adj" fmla="val 16647"/>
            </a:avLst>
          </a:prstGeom>
          <a:solidFill>
            <a:srgbClr val="A6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Trapezoid 7">
            <a:extLst>
              <a:ext uri="{FF2B5EF4-FFF2-40B4-BE49-F238E27FC236}">
                <a16:creationId xmlns:a16="http://schemas.microsoft.com/office/drawing/2014/main" id="{25FC4B0B-1496-1A8C-88FE-E2F37F2C1F9A}"/>
              </a:ext>
            </a:extLst>
          </p:cNvPr>
          <p:cNvSpPr/>
          <p:nvPr/>
        </p:nvSpPr>
        <p:spPr>
          <a:xfrm rot="16200000">
            <a:off x="6133733" y="2676681"/>
            <a:ext cx="1738649" cy="1128484"/>
          </a:xfrm>
          <a:prstGeom prst="trapezoid">
            <a:avLst>
              <a:gd name="adj" fmla="val 35315"/>
            </a:avLst>
          </a:prstGeom>
          <a:solidFill>
            <a:srgbClr val="BF9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 name="Rectangle 8">
            <a:extLst>
              <a:ext uri="{FF2B5EF4-FFF2-40B4-BE49-F238E27FC236}">
                <a16:creationId xmlns:a16="http://schemas.microsoft.com/office/drawing/2014/main" id="{0CCD2217-A8E2-B64D-19EF-F9D0D4FCF9DF}"/>
              </a:ext>
            </a:extLst>
          </p:cNvPr>
          <p:cNvSpPr/>
          <p:nvPr/>
        </p:nvSpPr>
        <p:spPr>
          <a:xfrm>
            <a:off x="7623653" y="2371598"/>
            <a:ext cx="527616" cy="1738649"/>
          </a:xfrm>
          <a:prstGeom prst="rect">
            <a:avLst/>
          </a:prstGeom>
          <a:solidFill>
            <a:srgbClr val="80B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 name="Rectangle 10">
            <a:extLst>
              <a:ext uri="{FF2B5EF4-FFF2-40B4-BE49-F238E27FC236}">
                <a16:creationId xmlns:a16="http://schemas.microsoft.com/office/drawing/2014/main" id="{E19156B4-7000-7C4C-3DA6-13B77F68BE31}"/>
              </a:ext>
            </a:extLst>
          </p:cNvPr>
          <p:cNvSpPr/>
          <p:nvPr/>
        </p:nvSpPr>
        <p:spPr>
          <a:xfrm>
            <a:off x="5797584" y="2752717"/>
            <a:ext cx="592541" cy="976415"/>
          </a:xfrm>
          <a:prstGeom prst="rect">
            <a:avLst/>
          </a:prstGeom>
          <a:solidFill>
            <a:srgbClr val="F6D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16" name="Picture 15"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EB10403F-A6C1-4454-306B-504971F4DB1B}"/>
              </a:ext>
            </a:extLst>
          </p:cNvPr>
          <p:cNvPicPr>
            <a:picLocks noChangeAspect="1"/>
          </p:cNvPicPr>
          <p:nvPr>
            <p:custDataLst>
              <p:tags r:id="rId1"/>
            </p:custDataLst>
          </p:nvPr>
        </p:nvPicPr>
        <p:blipFill>
          <a:blip r:embed="rId16"/>
          <a:stretch>
            <a:fillRect/>
          </a:stretch>
        </p:blipFill>
        <p:spPr>
          <a:xfrm>
            <a:off x="4194056" y="3121993"/>
            <a:ext cx="189465" cy="233808"/>
          </a:xfrm>
          <a:prstGeom prst="rect">
            <a:avLst/>
          </a:prstGeom>
        </p:spPr>
      </p:pic>
      <p:pic>
        <p:nvPicPr>
          <p:cNvPr id="17" name="Picture 1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9E0D4341-61FE-A0C4-8B59-94861ECDC207}"/>
              </a:ext>
            </a:extLst>
          </p:cNvPr>
          <p:cNvPicPr>
            <a:picLocks noChangeAspect="1"/>
          </p:cNvPicPr>
          <p:nvPr>
            <p:custDataLst>
              <p:tags r:id="rId2"/>
            </p:custDataLst>
          </p:nvPr>
        </p:nvPicPr>
        <p:blipFill>
          <a:blip r:embed="rId17"/>
          <a:stretch>
            <a:fillRect/>
          </a:stretch>
        </p:blipFill>
        <p:spPr>
          <a:xfrm>
            <a:off x="7791722" y="3166346"/>
            <a:ext cx="191479" cy="149152"/>
          </a:xfrm>
          <a:prstGeom prst="rect">
            <a:avLst/>
          </a:prstGeom>
        </p:spPr>
      </p:pic>
      <p:pic>
        <p:nvPicPr>
          <p:cNvPr id="21" name="Picture 2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10;&#10;\end{document}" title="IguanaTex Picture Display">
            <a:extLst>
              <a:ext uri="{FF2B5EF4-FFF2-40B4-BE49-F238E27FC236}">
                <a16:creationId xmlns:a16="http://schemas.microsoft.com/office/drawing/2014/main" id="{133248D9-1098-194F-EB87-37EBA52C918C}"/>
              </a:ext>
            </a:extLst>
          </p:cNvPr>
          <p:cNvPicPr>
            <a:picLocks noChangeAspect="1"/>
          </p:cNvPicPr>
          <p:nvPr>
            <p:custDataLst>
              <p:tags r:id="rId3"/>
            </p:custDataLst>
          </p:nvPr>
        </p:nvPicPr>
        <p:blipFill>
          <a:blip r:embed="rId18"/>
          <a:stretch>
            <a:fillRect/>
          </a:stretch>
        </p:blipFill>
        <p:spPr>
          <a:xfrm>
            <a:off x="6012365" y="3157171"/>
            <a:ext cx="162979" cy="167506"/>
          </a:xfrm>
          <a:prstGeom prst="rect">
            <a:avLst/>
          </a:prstGeom>
        </p:spPr>
      </p:pic>
      <p:pic>
        <p:nvPicPr>
          <p:cNvPr id="47" name="Picture 4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bfb)$&#10;&#10;\end{document}" title="IguanaTex Picture Display">
            <a:extLst>
              <a:ext uri="{FF2B5EF4-FFF2-40B4-BE49-F238E27FC236}">
                <a16:creationId xmlns:a16="http://schemas.microsoft.com/office/drawing/2014/main" id="{DDE29DC6-18E0-2163-0E4A-F8E05CCA26FB}"/>
              </a:ext>
            </a:extLst>
          </p:cNvPr>
          <p:cNvPicPr>
            <a:picLocks noChangeAspect="1"/>
          </p:cNvPicPr>
          <p:nvPr>
            <p:custDataLst>
              <p:tags r:id="rId4"/>
            </p:custDataLst>
          </p:nvPr>
        </p:nvPicPr>
        <p:blipFill>
          <a:blip r:embed="rId19"/>
          <a:stretch>
            <a:fillRect/>
          </a:stretch>
        </p:blipFill>
        <p:spPr>
          <a:xfrm>
            <a:off x="4850689" y="3050934"/>
            <a:ext cx="650557" cy="375928"/>
          </a:xfrm>
          <a:prstGeom prst="rect">
            <a:avLst/>
          </a:prstGeom>
        </p:spPr>
      </p:pic>
      <p:pic>
        <p:nvPicPr>
          <p:cNvPr id="49" name="Picture 4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bfz)$&#10;&#10;\end{document}" title="IguanaTex Picture Display">
            <a:extLst>
              <a:ext uri="{FF2B5EF4-FFF2-40B4-BE49-F238E27FC236}">
                <a16:creationId xmlns:a16="http://schemas.microsoft.com/office/drawing/2014/main" id="{7CE1C29F-F38E-3129-AB61-84F490070897}"/>
              </a:ext>
            </a:extLst>
          </p:cNvPr>
          <p:cNvPicPr>
            <a:picLocks noChangeAspect="1"/>
          </p:cNvPicPr>
          <p:nvPr>
            <p:custDataLst>
              <p:tags r:id="rId5"/>
            </p:custDataLst>
          </p:nvPr>
        </p:nvPicPr>
        <p:blipFill>
          <a:blip r:embed="rId20"/>
          <a:stretch>
            <a:fillRect/>
          </a:stretch>
        </p:blipFill>
        <p:spPr>
          <a:xfrm>
            <a:off x="6666092" y="3050723"/>
            <a:ext cx="673930" cy="380400"/>
          </a:xfrm>
          <a:prstGeom prst="rect">
            <a:avLst/>
          </a:prstGeom>
        </p:spPr>
      </p:pic>
      <p:sp>
        <p:nvSpPr>
          <p:cNvPr id="2" name="Title 1">
            <a:extLst>
              <a:ext uri="{FF2B5EF4-FFF2-40B4-BE49-F238E27FC236}">
                <a16:creationId xmlns:a16="http://schemas.microsoft.com/office/drawing/2014/main" id="{F8C3368E-A1A4-0857-E5EC-7BEB0D59EA12}"/>
              </a:ext>
            </a:extLst>
          </p:cNvPr>
          <p:cNvSpPr>
            <a:spLocks noGrp="1"/>
          </p:cNvSpPr>
          <p:nvPr>
            <p:ph type="title"/>
          </p:nvPr>
        </p:nvSpPr>
        <p:spPr/>
        <p:txBody>
          <a:bodyPr/>
          <a:lstStyle/>
          <a:p>
            <a:r>
              <a:rPr lang="en-US" dirty="0"/>
              <a:t>Encoder-Decoder Networks</a:t>
            </a:r>
          </a:p>
        </p:txBody>
      </p:sp>
      <p:sp>
        <p:nvSpPr>
          <p:cNvPr id="4" name="Slide Number Placeholder 3">
            <a:extLst>
              <a:ext uri="{FF2B5EF4-FFF2-40B4-BE49-F238E27FC236}">
                <a16:creationId xmlns:a16="http://schemas.microsoft.com/office/drawing/2014/main" id="{78408CAE-63F9-6689-96D6-CB0588E42449}"/>
              </a:ext>
            </a:extLst>
          </p:cNvPr>
          <p:cNvSpPr>
            <a:spLocks noGrp="1"/>
          </p:cNvSpPr>
          <p:nvPr>
            <p:ph type="sldNum" sz="quarter" idx="12"/>
          </p:nvPr>
        </p:nvSpPr>
        <p:spPr/>
        <p:txBody>
          <a:bodyPr/>
          <a:lstStyle/>
          <a:p>
            <a:fld id="{6113E31D-E2AB-40D1-8B51-AFA5AFEF393A}" type="slidenum">
              <a:rPr lang="en-US" smtClean="0"/>
              <a:pPr/>
              <a:t>6</a:t>
            </a:fld>
            <a:endParaRPr lang="en-US" dirty="0"/>
          </a:p>
        </p:txBody>
      </p:sp>
      <p:pic>
        <p:nvPicPr>
          <p:cNvPr id="30" name="Picture 2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 \in \bbR^n$&#10;&#10;\end{document}" title="IguanaTex Picture Display">
            <a:extLst>
              <a:ext uri="{FF2B5EF4-FFF2-40B4-BE49-F238E27FC236}">
                <a16:creationId xmlns:a16="http://schemas.microsoft.com/office/drawing/2014/main" id="{CC7C64ED-DDEB-C85F-D9B5-5EC4145CFA0A}"/>
              </a:ext>
            </a:extLst>
          </p:cNvPr>
          <p:cNvPicPr>
            <a:picLocks noChangeAspect="1"/>
          </p:cNvPicPr>
          <p:nvPr>
            <p:custDataLst>
              <p:tags r:id="rId6"/>
            </p:custDataLst>
          </p:nvPr>
        </p:nvPicPr>
        <p:blipFill>
          <a:blip r:embed="rId21"/>
          <a:stretch>
            <a:fillRect/>
          </a:stretch>
        </p:blipFill>
        <p:spPr>
          <a:xfrm>
            <a:off x="2303987" y="5159431"/>
            <a:ext cx="817003" cy="198509"/>
          </a:xfrm>
          <a:prstGeom prst="rect">
            <a:avLst/>
          </a:prstGeom>
        </p:spPr>
      </p:pic>
      <p:pic>
        <p:nvPicPr>
          <p:cNvPr id="31" name="Picture 3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 \in \bbR^q$&#10;&#10;\end{document}" title="IguanaTex Picture Display">
            <a:extLst>
              <a:ext uri="{FF2B5EF4-FFF2-40B4-BE49-F238E27FC236}">
                <a16:creationId xmlns:a16="http://schemas.microsoft.com/office/drawing/2014/main" id="{7030E611-31EF-BB8A-94BD-467FC1A9DE7F}"/>
              </a:ext>
            </a:extLst>
          </p:cNvPr>
          <p:cNvPicPr>
            <a:picLocks noChangeAspect="1"/>
          </p:cNvPicPr>
          <p:nvPr>
            <p:custDataLst>
              <p:tags r:id="rId7"/>
            </p:custDataLst>
          </p:nvPr>
        </p:nvPicPr>
        <p:blipFill>
          <a:blip r:embed="rId22"/>
          <a:stretch>
            <a:fillRect/>
          </a:stretch>
        </p:blipFill>
        <p:spPr>
          <a:xfrm>
            <a:off x="2310083" y="4430141"/>
            <a:ext cx="792394" cy="200149"/>
          </a:xfrm>
          <a:prstGeom prst="rect">
            <a:avLst/>
          </a:prstGeom>
        </p:spPr>
      </p:pic>
      <p:pic>
        <p:nvPicPr>
          <p:cNvPr id="35" name="Picture 3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 \in \bbR^r$ with $r&lt;{\rm min}(q, n)$&#10;&#10;\end{document}" title="IguanaTex Picture Display">
            <a:extLst>
              <a:ext uri="{FF2B5EF4-FFF2-40B4-BE49-F238E27FC236}">
                <a16:creationId xmlns:a16="http://schemas.microsoft.com/office/drawing/2014/main" id="{EF48D74A-7622-F9F1-7A26-935EE365807B}"/>
              </a:ext>
            </a:extLst>
          </p:cNvPr>
          <p:cNvPicPr>
            <a:picLocks noChangeAspect="1"/>
          </p:cNvPicPr>
          <p:nvPr>
            <p:custDataLst>
              <p:tags r:id="rId8"/>
            </p:custDataLst>
          </p:nvPr>
        </p:nvPicPr>
        <p:blipFill>
          <a:blip r:embed="rId23"/>
          <a:stretch>
            <a:fillRect/>
          </a:stretch>
        </p:blipFill>
        <p:spPr>
          <a:xfrm>
            <a:off x="2303987" y="4738303"/>
            <a:ext cx="3476127" cy="313114"/>
          </a:xfrm>
          <a:prstGeom prst="rect">
            <a:avLst/>
          </a:prstGeom>
        </p:spPr>
      </p:pic>
      <p:pic>
        <p:nvPicPr>
          <p:cNvPr id="43" name="Picture 42"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bbR^q\to\bbR^r$&#10;&#10;\end{document}" title="IguanaTex Picture Display">
            <a:extLst>
              <a:ext uri="{FF2B5EF4-FFF2-40B4-BE49-F238E27FC236}">
                <a16:creationId xmlns:a16="http://schemas.microsoft.com/office/drawing/2014/main" id="{AF403AE5-0F29-18ED-0FFD-EFE1D23D4B99}"/>
              </a:ext>
            </a:extLst>
          </p:cNvPr>
          <p:cNvPicPr>
            <a:picLocks noChangeAspect="1"/>
          </p:cNvPicPr>
          <p:nvPr>
            <p:custDataLst>
              <p:tags r:id="rId9"/>
            </p:custDataLst>
          </p:nvPr>
        </p:nvPicPr>
        <p:blipFill>
          <a:blip r:embed="rId24"/>
          <a:stretch>
            <a:fillRect/>
          </a:stretch>
        </p:blipFill>
        <p:spPr>
          <a:xfrm>
            <a:off x="7790728" y="4437477"/>
            <a:ext cx="1574945" cy="217492"/>
          </a:xfrm>
          <a:prstGeom prst="rect">
            <a:avLst/>
          </a:prstGeom>
        </p:spPr>
      </p:pic>
      <p:pic>
        <p:nvPicPr>
          <p:cNvPr id="41" name="Picture 4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bbR^r\to\bbR^n$&#10;&#10;\end{document}" title="IguanaTex Picture Display">
            <a:extLst>
              <a:ext uri="{FF2B5EF4-FFF2-40B4-BE49-F238E27FC236}">
                <a16:creationId xmlns:a16="http://schemas.microsoft.com/office/drawing/2014/main" id="{B48418D1-D974-FC50-AEA5-058AA3F7340B}"/>
              </a:ext>
            </a:extLst>
          </p:cNvPr>
          <p:cNvPicPr>
            <a:picLocks noChangeAspect="1"/>
          </p:cNvPicPr>
          <p:nvPr>
            <p:custDataLst>
              <p:tags r:id="rId10"/>
            </p:custDataLst>
          </p:nvPr>
        </p:nvPicPr>
        <p:blipFill>
          <a:blip r:embed="rId25"/>
          <a:stretch>
            <a:fillRect/>
          </a:stretch>
        </p:blipFill>
        <p:spPr>
          <a:xfrm>
            <a:off x="7764478" y="4783611"/>
            <a:ext cx="1627443" cy="219367"/>
          </a:xfrm>
          <a:prstGeom prst="rect">
            <a:avLst/>
          </a:prstGeom>
        </p:spPr>
      </p:pic>
      <p:pic>
        <p:nvPicPr>
          <p:cNvPr id="68" name="Picture 67"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egin{equation*}&#10;\frac{1}{J}\sum_{j=1}^J\|d(e(\bfb_j))-\bfx_j\|&#10;\end{equation*}&#10;&#10;\end{document}" title="IguanaTex Picture Display">
            <a:extLst>
              <a:ext uri="{FF2B5EF4-FFF2-40B4-BE49-F238E27FC236}">
                <a16:creationId xmlns:a16="http://schemas.microsoft.com/office/drawing/2014/main" id="{17EEF540-5CB1-A38C-BA5F-9C618FA0646A}"/>
              </a:ext>
            </a:extLst>
          </p:cNvPr>
          <p:cNvPicPr>
            <a:picLocks noChangeAspect="1"/>
          </p:cNvPicPr>
          <p:nvPr>
            <p:custDataLst>
              <p:tags r:id="rId11"/>
            </p:custDataLst>
          </p:nvPr>
        </p:nvPicPr>
        <p:blipFill>
          <a:blip r:embed="rId26"/>
          <a:stretch>
            <a:fillRect/>
          </a:stretch>
        </p:blipFill>
        <p:spPr>
          <a:xfrm>
            <a:off x="6506494" y="5478067"/>
            <a:ext cx="2333238" cy="768648"/>
          </a:xfrm>
          <a:prstGeom prst="rect">
            <a:avLst/>
          </a:prstGeom>
        </p:spPr>
      </p:pic>
      <p:pic>
        <p:nvPicPr>
          <p:cNvPr id="70" name="Picture 6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_j,\bfx_j)\}_{j=1}^J$&#10;&#10;\end{document}" title="IguanaTex Picture Display">
            <a:extLst>
              <a:ext uri="{FF2B5EF4-FFF2-40B4-BE49-F238E27FC236}">
                <a16:creationId xmlns:a16="http://schemas.microsoft.com/office/drawing/2014/main" id="{76B76DB0-9414-E8DD-4F72-3509EB61B9E1}"/>
              </a:ext>
            </a:extLst>
          </p:cNvPr>
          <p:cNvPicPr>
            <a:picLocks noChangeAspect="1"/>
          </p:cNvPicPr>
          <p:nvPr>
            <p:custDataLst>
              <p:tags r:id="rId12"/>
            </p:custDataLst>
          </p:nvPr>
        </p:nvPicPr>
        <p:blipFill>
          <a:blip r:embed="rId27"/>
          <a:stretch>
            <a:fillRect/>
          </a:stretch>
        </p:blipFill>
        <p:spPr>
          <a:xfrm>
            <a:off x="9551332" y="5703456"/>
            <a:ext cx="1424243" cy="317870"/>
          </a:xfrm>
          <a:prstGeom prst="rect">
            <a:avLst/>
          </a:prstGeom>
        </p:spPr>
      </p:pic>
      <p:pic>
        <p:nvPicPr>
          <p:cNvPr id="74" name="Picture 73"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egin{equation*}&#10;\frac{1}{J}\sum_{j=1}^J\|(d\circ e)(\bfb_j)-\bfx_j\|&#10;\end{equation*}&#10;&#10;\end{document}" title="IguanaTex Picture Display">
            <a:extLst>
              <a:ext uri="{FF2B5EF4-FFF2-40B4-BE49-F238E27FC236}">
                <a16:creationId xmlns:a16="http://schemas.microsoft.com/office/drawing/2014/main" id="{5604ADBF-C527-C51A-FB7C-A40359CCCCE6}"/>
              </a:ext>
            </a:extLst>
          </p:cNvPr>
          <p:cNvPicPr>
            <a:picLocks noChangeAspect="1"/>
          </p:cNvPicPr>
          <p:nvPr>
            <p:custDataLst>
              <p:tags r:id="rId13"/>
            </p:custDataLst>
          </p:nvPr>
        </p:nvPicPr>
        <p:blipFill>
          <a:blip r:embed="rId28"/>
          <a:stretch>
            <a:fillRect/>
          </a:stretch>
        </p:blipFill>
        <p:spPr>
          <a:xfrm>
            <a:off x="13275734" y="4654969"/>
            <a:ext cx="2569745" cy="768648"/>
          </a:xfrm>
          <a:prstGeom prst="rect">
            <a:avLst/>
          </a:prstGeom>
        </p:spPr>
      </p:pic>
      <p:sp>
        <p:nvSpPr>
          <p:cNvPr id="75" name="TextBox 74">
            <a:extLst>
              <a:ext uri="{FF2B5EF4-FFF2-40B4-BE49-F238E27FC236}">
                <a16:creationId xmlns:a16="http://schemas.microsoft.com/office/drawing/2014/main" id="{6A51CF80-F3EC-5DB2-6140-C055A36273CA}"/>
              </a:ext>
            </a:extLst>
          </p:cNvPr>
          <p:cNvSpPr txBox="1"/>
          <p:nvPr/>
        </p:nvSpPr>
        <p:spPr>
          <a:xfrm>
            <a:off x="7601008" y="6379557"/>
            <a:ext cx="2484339" cy="369332"/>
          </a:xfrm>
          <a:prstGeom prst="rect">
            <a:avLst/>
          </a:prstGeom>
          <a:noFill/>
        </p:spPr>
        <p:txBody>
          <a:bodyPr wrap="square">
            <a:spAutoFit/>
          </a:bodyPr>
          <a:lstStyle/>
          <a:p>
            <a:pPr algn="ctr"/>
            <a:r>
              <a:rPr lang="en-US" dirty="0">
                <a:latin typeface="CMU Sans Serif" panose="02000603000000000000" pitchFamily="2" charset="0"/>
                <a:ea typeface="CMU Sans Serif" panose="02000603000000000000" pitchFamily="2" charset="0"/>
                <a:cs typeface="CMU Sans Serif" panose="02000603000000000000" pitchFamily="2" charset="0"/>
              </a:rPr>
              <a:t>S</a:t>
            </a:r>
            <a:r>
              <a:rPr lang="en-US" sz="1800" dirty="0">
                <a:latin typeface="CMU Sans Serif" panose="02000603000000000000" pitchFamily="2" charset="0"/>
                <a:ea typeface="CMU Sans Serif" panose="02000603000000000000" pitchFamily="2" charset="0"/>
                <a:cs typeface="CMU Sans Serif" panose="02000603000000000000" pitchFamily="2" charset="0"/>
              </a:rPr>
              <a:t>upervised learning</a:t>
            </a: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6" name="Left Brace 75">
            <a:extLst>
              <a:ext uri="{FF2B5EF4-FFF2-40B4-BE49-F238E27FC236}">
                <a16:creationId xmlns:a16="http://schemas.microsoft.com/office/drawing/2014/main" id="{F63A9893-93CF-AAE1-58A2-70A6CAADC8D4}"/>
              </a:ext>
            </a:extLst>
          </p:cNvPr>
          <p:cNvSpPr/>
          <p:nvPr/>
        </p:nvSpPr>
        <p:spPr>
          <a:xfrm rot="16200000">
            <a:off x="8650245" y="4030778"/>
            <a:ext cx="113644" cy="4583913"/>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426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7F68-2352-0A91-B11D-6BE44ACB08F3}"/>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92678F9F-CA7C-F6CB-D377-797F24580767}"/>
              </a:ext>
            </a:extLst>
          </p:cNvPr>
          <p:cNvSpPr>
            <a:spLocks noGrp="1"/>
          </p:cNvSpPr>
          <p:nvPr>
            <p:ph idx="1"/>
          </p:nvPr>
        </p:nvSpPr>
        <p:spPr>
          <a:xfrm>
            <a:off x="745104" y="1566407"/>
            <a:ext cx="10701793" cy="4776520"/>
          </a:xfrm>
        </p:spPr>
        <p:txBody>
          <a:bodyPr>
            <a:normAutofit/>
          </a:bodyPr>
          <a:lstStyle/>
          <a:p>
            <a:r>
              <a:rPr lang="en-US" sz="2400" dirty="0"/>
              <a:t>One kind of encoder-decoder, often used in dimensionality reduction and denoising applications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Learn parameters for </a:t>
            </a:r>
            <a:r>
              <a:rPr lang="en-US" sz="2400" i="1" dirty="0">
                <a:latin typeface="CMU Serif" panose="02000603000000000000" pitchFamily="2" charset="0"/>
                <a:ea typeface="CMU Serif" panose="02000603000000000000" pitchFamily="2" charset="0"/>
                <a:cs typeface="CMU Serif" panose="02000603000000000000" pitchFamily="2" charset="0"/>
              </a:rPr>
              <a:t>e</a:t>
            </a:r>
            <a:r>
              <a:rPr lang="en-US" sz="2400" b="1" baseline="-25000" dirty="0">
                <a:latin typeface="CMU Serif" panose="02000603000000000000" pitchFamily="2" charset="0"/>
                <a:ea typeface="CMU Serif" panose="02000603000000000000" pitchFamily="2" charset="0"/>
                <a:cs typeface="CMU Serif" panose="02000603000000000000" pitchFamily="2" charset="0"/>
              </a:rPr>
              <a:t>b</a:t>
            </a:r>
            <a:r>
              <a:rPr lang="en-US" sz="2400" dirty="0"/>
              <a:t> and </a:t>
            </a:r>
            <a:r>
              <a:rPr lang="en-US" sz="2400" i="1" dirty="0">
                <a:latin typeface="CMU Serif" panose="02000603000000000000" pitchFamily="2" charset="0"/>
                <a:ea typeface="CMU Serif" panose="02000603000000000000" pitchFamily="2" charset="0"/>
                <a:cs typeface="CMU Serif" panose="02000603000000000000" pitchFamily="2" charset="0"/>
              </a:rPr>
              <a:t>d</a:t>
            </a:r>
            <a:r>
              <a:rPr lang="en-US" sz="2400" b="1" baseline="-25000" dirty="0">
                <a:latin typeface="CMU Serif" panose="02000603000000000000" pitchFamily="2" charset="0"/>
                <a:ea typeface="CMU Serif" panose="02000603000000000000" pitchFamily="2" charset="0"/>
                <a:cs typeface="CMU Serif" panose="02000603000000000000" pitchFamily="2" charset="0"/>
              </a:rPr>
              <a:t>b</a:t>
            </a:r>
            <a:r>
              <a:rPr lang="en-US" sz="2400" dirty="0"/>
              <a:t> to minimize                             for</a:t>
            </a:r>
          </a:p>
        </p:txBody>
      </p:sp>
      <p:sp>
        <p:nvSpPr>
          <p:cNvPr id="4" name="Slide Number Placeholder 3">
            <a:extLst>
              <a:ext uri="{FF2B5EF4-FFF2-40B4-BE49-F238E27FC236}">
                <a16:creationId xmlns:a16="http://schemas.microsoft.com/office/drawing/2014/main" id="{129B419E-74C7-4622-FCB0-BDDA5D8DA61F}"/>
              </a:ext>
            </a:extLst>
          </p:cNvPr>
          <p:cNvSpPr>
            <a:spLocks noGrp="1"/>
          </p:cNvSpPr>
          <p:nvPr>
            <p:ph type="sldNum" sz="quarter" idx="12"/>
          </p:nvPr>
        </p:nvSpPr>
        <p:spPr/>
        <p:txBody>
          <a:bodyPr/>
          <a:lstStyle/>
          <a:p>
            <a:fld id="{6113E31D-E2AB-40D1-8B51-AFA5AFEF393A}" type="slidenum">
              <a:rPr lang="en-US" smtClean="0"/>
              <a:pPr/>
              <a:t>7</a:t>
            </a:fld>
            <a:endParaRPr lang="en-US" dirty="0"/>
          </a:p>
        </p:txBody>
      </p:sp>
      <p:pic>
        <p:nvPicPr>
          <p:cNvPr id="35" name="Picture 3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 \in \bbR^q$&#10;&#10;\end{document}" title="IguanaTex Picture Display">
            <a:extLst>
              <a:ext uri="{FF2B5EF4-FFF2-40B4-BE49-F238E27FC236}">
                <a16:creationId xmlns:a16="http://schemas.microsoft.com/office/drawing/2014/main" id="{FED89598-8AA5-6AE4-A510-ADD44A4DB762}"/>
              </a:ext>
            </a:extLst>
          </p:cNvPr>
          <p:cNvPicPr>
            <a:picLocks noChangeAspect="1"/>
          </p:cNvPicPr>
          <p:nvPr>
            <p:custDataLst>
              <p:tags r:id="rId1"/>
            </p:custDataLst>
          </p:nvPr>
        </p:nvPicPr>
        <p:blipFill>
          <a:blip r:embed="rId13"/>
          <a:stretch>
            <a:fillRect/>
          </a:stretch>
        </p:blipFill>
        <p:spPr>
          <a:xfrm>
            <a:off x="2302463" y="4421132"/>
            <a:ext cx="808166" cy="204133"/>
          </a:xfrm>
          <a:prstGeom prst="rect">
            <a:avLst/>
          </a:prstGeom>
        </p:spPr>
      </p:pic>
      <p:pic>
        <p:nvPicPr>
          <p:cNvPr id="40" name="Picture 3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b \in \bbR^r_\bfb$ with $r_\bfb&lt;q$&#10;&#10;\end{document}" title="IguanaTex Picture Display">
            <a:extLst>
              <a:ext uri="{FF2B5EF4-FFF2-40B4-BE49-F238E27FC236}">
                <a16:creationId xmlns:a16="http://schemas.microsoft.com/office/drawing/2014/main" id="{BCABE0E1-1B2B-C6E5-9795-A7130A2E65F9}"/>
              </a:ext>
            </a:extLst>
          </p:cNvPr>
          <p:cNvPicPr>
            <a:picLocks noChangeAspect="1"/>
          </p:cNvPicPr>
          <p:nvPr>
            <p:custDataLst>
              <p:tags r:id="rId2"/>
            </p:custDataLst>
          </p:nvPr>
        </p:nvPicPr>
        <p:blipFill>
          <a:blip r:embed="rId14"/>
          <a:stretch>
            <a:fillRect/>
          </a:stretch>
        </p:blipFill>
        <p:spPr>
          <a:xfrm>
            <a:off x="2296367" y="4856454"/>
            <a:ext cx="2835871" cy="311698"/>
          </a:xfrm>
          <a:prstGeom prst="rect">
            <a:avLst/>
          </a:prstGeom>
        </p:spPr>
      </p:pic>
      <p:pic>
        <p:nvPicPr>
          <p:cNvPr id="50" name="Picture 4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b:\bbR^q\to\bbR^{r_\bfb}$&#10;&#10;\end{document}" title="IguanaTex Picture Display">
            <a:extLst>
              <a:ext uri="{FF2B5EF4-FFF2-40B4-BE49-F238E27FC236}">
                <a16:creationId xmlns:a16="http://schemas.microsoft.com/office/drawing/2014/main" id="{C3340DEB-CA72-93F2-C523-AE4F5D6CF24C}"/>
              </a:ext>
            </a:extLst>
          </p:cNvPr>
          <p:cNvPicPr>
            <a:picLocks noChangeAspect="1"/>
          </p:cNvPicPr>
          <p:nvPr>
            <p:custDataLst>
              <p:tags r:id="rId3"/>
            </p:custDataLst>
          </p:nvPr>
        </p:nvPicPr>
        <p:blipFill>
          <a:blip r:embed="rId15"/>
          <a:stretch>
            <a:fillRect/>
          </a:stretch>
        </p:blipFill>
        <p:spPr>
          <a:xfrm>
            <a:off x="7730611" y="4421132"/>
            <a:ext cx="1910341" cy="267715"/>
          </a:xfrm>
          <a:prstGeom prst="rect">
            <a:avLst/>
          </a:prstGeom>
        </p:spPr>
      </p:pic>
      <p:pic>
        <p:nvPicPr>
          <p:cNvPr id="52" name="Picture 5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b:\bbR^{r_\bfb}\to\bbR^n$&#10;&#10;\end{document}" title="IguanaTex Picture Display">
            <a:extLst>
              <a:ext uri="{FF2B5EF4-FFF2-40B4-BE49-F238E27FC236}">
                <a16:creationId xmlns:a16="http://schemas.microsoft.com/office/drawing/2014/main" id="{CBA40420-1BF3-0962-26DD-14B2AC2D33C9}"/>
              </a:ext>
            </a:extLst>
          </p:cNvPr>
          <p:cNvPicPr>
            <a:picLocks noChangeAspect="1"/>
          </p:cNvPicPr>
          <p:nvPr>
            <p:custDataLst>
              <p:tags r:id="rId4"/>
            </p:custDataLst>
          </p:nvPr>
        </p:nvPicPr>
        <p:blipFill>
          <a:blip r:embed="rId16"/>
          <a:stretch>
            <a:fillRect/>
          </a:stretch>
        </p:blipFill>
        <p:spPr>
          <a:xfrm>
            <a:off x="7730611" y="4931055"/>
            <a:ext cx="1977270" cy="269627"/>
          </a:xfrm>
          <a:prstGeom prst="rect">
            <a:avLst/>
          </a:prstGeom>
        </p:spPr>
      </p:pic>
      <p:pic>
        <p:nvPicPr>
          <p:cNvPr id="21" name="Picture 2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egin{equation*}&#10;\frac{1}{J'}\sum_{j=1}^{J'}\|d_\bfb(e_\bfb(\bfb_j))-\bfb_j\|&#10;\end{equation*}&#10;&#10;\end{document}" title="IguanaTex Picture Display">
            <a:extLst>
              <a:ext uri="{FF2B5EF4-FFF2-40B4-BE49-F238E27FC236}">
                <a16:creationId xmlns:a16="http://schemas.microsoft.com/office/drawing/2014/main" id="{33129A06-018C-81C6-A68E-91A50714270D}"/>
              </a:ext>
            </a:extLst>
          </p:cNvPr>
          <p:cNvPicPr>
            <a:picLocks noChangeAspect="1"/>
          </p:cNvPicPr>
          <p:nvPr>
            <p:custDataLst>
              <p:tags r:id="rId5"/>
            </p:custDataLst>
          </p:nvPr>
        </p:nvPicPr>
        <p:blipFill>
          <a:blip r:embed="rId17"/>
          <a:stretch>
            <a:fillRect/>
          </a:stretch>
        </p:blipFill>
        <p:spPr>
          <a:xfrm>
            <a:off x="6797904" y="5335670"/>
            <a:ext cx="2689514" cy="794421"/>
          </a:xfrm>
          <a:prstGeom prst="rect">
            <a:avLst/>
          </a:prstGeom>
        </p:spPr>
      </p:pic>
      <p:pic>
        <p:nvPicPr>
          <p:cNvPr id="14" name="Picture 13"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_j\}_{j=1}^{J'}$&#10;&#10;\end{document}" title="IguanaTex Picture Display">
            <a:extLst>
              <a:ext uri="{FF2B5EF4-FFF2-40B4-BE49-F238E27FC236}">
                <a16:creationId xmlns:a16="http://schemas.microsoft.com/office/drawing/2014/main" id="{39B5E166-4755-1870-CC14-1FD0819CBAD1}"/>
              </a:ext>
            </a:extLst>
          </p:cNvPr>
          <p:cNvPicPr>
            <a:picLocks noChangeAspect="1"/>
          </p:cNvPicPr>
          <p:nvPr>
            <p:custDataLst>
              <p:tags r:id="rId6"/>
            </p:custDataLst>
          </p:nvPr>
        </p:nvPicPr>
        <p:blipFill>
          <a:blip r:embed="rId18"/>
          <a:stretch>
            <a:fillRect/>
          </a:stretch>
        </p:blipFill>
        <p:spPr>
          <a:xfrm>
            <a:off x="10034508" y="5540202"/>
            <a:ext cx="848682" cy="345645"/>
          </a:xfrm>
          <a:prstGeom prst="rect">
            <a:avLst/>
          </a:prstGeom>
        </p:spPr>
      </p:pic>
      <p:sp>
        <p:nvSpPr>
          <p:cNvPr id="69" name="TextBox 68">
            <a:extLst>
              <a:ext uri="{FF2B5EF4-FFF2-40B4-BE49-F238E27FC236}">
                <a16:creationId xmlns:a16="http://schemas.microsoft.com/office/drawing/2014/main" id="{142B3CD6-3348-9DF2-DDA8-696F32D455C5}"/>
              </a:ext>
            </a:extLst>
          </p:cNvPr>
          <p:cNvSpPr txBox="1"/>
          <p:nvPr/>
        </p:nvSpPr>
        <p:spPr>
          <a:xfrm>
            <a:off x="7379166" y="6248368"/>
            <a:ext cx="3006276" cy="369332"/>
          </a:xfrm>
          <a:prstGeom prst="rect">
            <a:avLst/>
          </a:prstGeom>
          <a:noFill/>
        </p:spPr>
        <p:txBody>
          <a:bodyPr wrap="square">
            <a:spAutoFit/>
          </a:bodyPr>
          <a:lstStyle/>
          <a:p>
            <a:pPr algn="ctr"/>
            <a:r>
              <a:rPr lang="en-US" dirty="0">
                <a:latin typeface="CMU Sans Serif" panose="02000603000000000000" pitchFamily="2" charset="0"/>
                <a:ea typeface="CMU Sans Serif" panose="02000603000000000000" pitchFamily="2" charset="0"/>
                <a:cs typeface="CMU Sans Serif" panose="02000603000000000000" pitchFamily="2" charset="0"/>
              </a:rPr>
              <a:t>Self-</a:t>
            </a:r>
            <a:r>
              <a:rPr lang="en-US" sz="1800" dirty="0">
                <a:latin typeface="CMU Sans Serif" panose="02000603000000000000" pitchFamily="2" charset="0"/>
                <a:ea typeface="CMU Sans Serif" panose="02000603000000000000" pitchFamily="2" charset="0"/>
                <a:cs typeface="CMU Sans Serif" panose="02000603000000000000" pitchFamily="2" charset="0"/>
              </a:rPr>
              <a:t>supervised learning</a:t>
            </a: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1" name="Left Brace 70">
            <a:extLst>
              <a:ext uri="{FF2B5EF4-FFF2-40B4-BE49-F238E27FC236}">
                <a16:creationId xmlns:a16="http://schemas.microsoft.com/office/drawing/2014/main" id="{38E7AD86-F14E-DEAC-F421-58037DB49F4E}"/>
              </a:ext>
            </a:extLst>
          </p:cNvPr>
          <p:cNvSpPr/>
          <p:nvPr/>
        </p:nvSpPr>
        <p:spPr>
          <a:xfrm rot="16200000">
            <a:off x="8814950" y="4102509"/>
            <a:ext cx="149949" cy="4184043"/>
          </a:xfrm>
          <a:prstGeom prst="leftBrace">
            <a:avLst/>
          </a:prstGeom>
          <a:ln w="2857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nvGrpSpPr>
          <p:cNvPr id="6" name="Group 5">
            <a:extLst>
              <a:ext uri="{FF2B5EF4-FFF2-40B4-BE49-F238E27FC236}">
                <a16:creationId xmlns:a16="http://schemas.microsoft.com/office/drawing/2014/main" id="{272DEE5E-DAC3-4D43-1CDE-E2696B4D86A1}"/>
              </a:ext>
            </a:extLst>
          </p:cNvPr>
          <p:cNvGrpSpPr/>
          <p:nvPr/>
        </p:nvGrpSpPr>
        <p:grpSpPr>
          <a:xfrm>
            <a:off x="4036486" y="2614297"/>
            <a:ext cx="4114045" cy="1394156"/>
            <a:chOff x="3607767" y="2629942"/>
            <a:chExt cx="4976467" cy="1649655"/>
          </a:xfrm>
        </p:grpSpPr>
        <p:sp>
          <p:nvSpPr>
            <p:cNvPr id="18" name="Trapezoid 17">
              <a:extLst>
                <a:ext uri="{FF2B5EF4-FFF2-40B4-BE49-F238E27FC236}">
                  <a16:creationId xmlns:a16="http://schemas.microsoft.com/office/drawing/2014/main" id="{C90AE846-A505-E1BB-D965-A0F0AE291093}"/>
                </a:ext>
              </a:extLst>
            </p:cNvPr>
            <p:cNvSpPr/>
            <p:nvPr/>
          </p:nvSpPr>
          <p:spPr>
            <a:xfrm rot="16200000" flipH="1">
              <a:off x="6386265" y="2766993"/>
              <a:ext cx="1628620" cy="1375556"/>
            </a:xfrm>
            <a:prstGeom prst="trapezoid">
              <a:avLst>
                <a:gd name="adj" fmla="val 15812"/>
              </a:avLst>
            </a:prstGeom>
            <a:solidFill>
              <a:srgbClr val="D08A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9" name="Rectangle 18">
              <a:extLst>
                <a:ext uri="{FF2B5EF4-FFF2-40B4-BE49-F238E27FC236}">
                  <a16:creationId xmlns:a16="http://schemas.microsoft.com/office/drawing/2014/main" id="{E9D31C36-7D5A-3F98-3CEE-86162C1FCA58}"/>
                </a:ext>
              </a:extLst>
            </p:cNvPr>
            <p:cNvSpPr/>
            <p:nvPr/>
          </p:nvSpPr>
          <p:spPr>
            <a:xfrm>
              <a:off x="5736861" y="2869478"/>
              <a:ext cx="718276" cy="1181100"/>
            </a:xfrm>
            <a:prstGeom prst="rect">
              <a:avLst/>
            </a:prstGeom>
            <a:solidFill>
              <a:srgbClr val="F6D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0" name="Trapezoid 19">
              <a:extLst>
                <a:ext uri="{FF2B5EF4-FFF2-40B4-BE49-F238E27FC236}">
                  <a16:creationId xmlns:a16="http://schemas.microsoft.com/office/drawing/2014/main" id="{FA286067-5590-ADEA-A9D7-269CF46E2F58}"/>
                </a:ext>
              </a:extLst>
            </p:cNvPr>
            <p:cNvSpPr/>
            <p:nvPr/>
          </p:nvSpPr>
          <p:spPr>
            <a:xfrm rot="5400000">
              <a:off x="4171855" y="2772251"/>
              <a:ext cx="1639138" cy="1375554"/>
            </a:xfrm>
            <a:prstGeom prst="trapezoid">
              <a:avLst>
                <a:gd name="adj" fmla="val 16647"/>
              </a:avLst>
            </a:prstGeom>
            <a:solidFill>
              <a:srgbClr val="A6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Rectangle 7">
              <a:extLst>
                <a:ext uri="{FF2B5EF4-FFF2-40B4-BE49-F238E27FC236}">
                  <a16:creationId xmlns:a16="http://schemas.microsoft.com/office/drawing/2014/main" id="{1D1005FC-79B2-BFEF-D35C-B95E6B9A2095}"/>
                </a:ext>
              </a:extLst>
            </p:cNvPr>
            <p:cNvSpPr/>
            <p:nvPr/>
          </p:nvSpPr>
          <p:spPr>
            <a:xfrm>
              <a:off x="3607767" y="2640459"/>
              <a:ext cx="638220" cy="1639138"/>
            </a:xfrm>
            <a:prstGeom prst="rect">
              <a:avLst/>
            </a:prstGeom>
            <a:solidFill>
              <a:srgbClr val="BBD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3" name="Rectangle 22">
              <a:extLst>
                <a:ext uri="{FF2B5EF4-FFF2-40B4-BE49-F238E27FC236}">
                  <a16:creationId xmlns:a16="http://schemas.microsoft.com/office/drawing/2014/main" id="{AA0F4AEA-A3CC-040E-A66A-784878BED985}"/>
                </a:ext>
              </a:extLst>
            </p:cNvPr>
            <p:cNvSpPr/>
            <p:nvPr/>
          </p:nvSpPr>
          <p:spPr>
            <a:xfrm>
              <a:off x="7946014" y="2629942"/>
              <a:ext cx="638220" cy="1639138"/>
            </a:xfrm>
            <a:prstGeom prst="rect">
              <a:avLst/>
            </a:prstGeom>
            <a:solidFill>
              <a:srgbClr val="BBD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24" name="Picture 23"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8CD8362F-10E6-8455-4655-430F06FE62C7}"/>
                </a:ext>
              </a:extLst>
            </p:cNvPr>
            <p:cNvPicPr>
              <a:picLocks noChangeAspect="1"/>
            </p:cNvPicPr>
            <p:nvPr>
              <p:custDataLst>
                <p:tags r:id="rId7"/>
              </p:custDataLst>
            </p:nvPr>
          </p:nvPicPr>
          <p:blipFill>
            <a:blip r:embed="rId19"/>
            <a:stretch>
              <a:fillRect/>
            </a:stretch>
          </p:blipFill>
          <p:spPr>
            <a:xfrm>
              <a:off x="3812287" y="3318619"/>
              <a:ext cx="229181" cy="282819"/>
            </a:xfrm>
            <a:prstGeom prst="rect">
              <a:avLst/>
            </a:prstGeom>
          </p:spPr>
        </p:pic>
        <p:pic>
          <p:nvPicPr>
            <p:cNvPr id="25" name="Picture 2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b(\bfb)$&#10;&#10;\end{document}" title="IguanaTex Picture Display">
              <a:extLst>
                <a:ext uri="{FF2B5EF4-FFF2-40B4-BE49-F238E27FC236}">
                  <a16:creationId xmlns:a16="http://schemas.microsoft.com/office/drawing/2014/main" id="{8BA1D6E8-76E9-F547-8469-8FA8553C2102}"/>
                </a:ext>
              </a:extLst>
            </p:cNvPr>
            <p:cNvPicPr>
              <a:picLocks noChangeAspect="1"/>
            </p:cNvPicPr>
            <p:nvPr>
              <p:custDataLst>
                <p:tags r:id="rId8"/>
              </p:custDataLst>
            </p:nvPr>
          </p:nvPicPr>
          <p:blipFill>
            <a:blip r:embed="rId20"/>
            <a:stretch>
              <a:fillRect/>
            </a:stretch>
          </p:blipFill>
          <p:spPr>
            <a:xfrm>
              <a:off x="4526967" y="3256448"/>
              <a:ext cx="928914" cy="407161"/>
            </a:xfrm>
            <a:prstGeom prst="rect">
              <a:avLst/>
            </a:prstGeom>
          </p:spPr>
        </p:pic>
        <p:pic>
          <p:nvPicPr>
            <p:cNvPr id="26" name="Picture 25"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b$&#10;&#10;\end{document}" title="IguanaTex Picture Display">
              <a:extLst>
                <a:ext uri="{FF2B5EF4-FFF2-40B4-BE49-F238E27FC236}">
                  <a16:creationId xmlns:a16="http://schemas.microsoft.com/office/drawing/2014/main" id="{6B424CBC-241E-9954-4E42-F3DF13FAC918}"/>
                </a:ext>
              </a:extLst>
            </p:cNvPr>
            <p:cNvPicPr>
              <a:picLocks noChangeAspect="1"/>
            </p:cNvPicPr>
            <p:nvPr>
              <p:custDataLst>
                <p:tags r:id="rId9"/>
              </p:custDataLst>
            </p:nvPr>
          </p:nvPicPr>
          <p:blipFill>
            <a:blip r:embed="rId21"/>
            <a:stretch>
              <a:fillRect/>
            </a:stretch>
          </p:blipFill>
          <p:spPr>
            <a:xfrm>
              <a:off x="5903390" y="3341386"/>
              <a:ext cx="385219" cy="243809"/>
            </a:xfrm>
            <a:prstGeom prst="rect">
              <a:avLst/>
            </a:prstGeom>
          </p:spPr>
        </p:pic>
        <p:pic>
          <p:nvPicPr>
            <p:cNvPr id="9" name="Picture 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b(\bfz_\bfb)$&#10;&#10;\end{document}" title="IguanaTex Picture Display">
              <a:extLst>
                <a:ext uri="{FF2B5EF4-FFF2-40B4-BE49-F238E27FC236}">
                  <a16:creationId xmlns:a16="http://schemas.microsoft.com/office/drawing/2014/main" id="{33BDD12E-75BD-6221-1840-A68270D9E4C9}"/>
                </a:ext>
              </a:extLst>
            </p:cNvPr>
            <p:cNvPicPr>
              <a:picLocks noChangeAspect="1"/>
            </p:cNvPicPr>
            <p:nvPr>
              <p:custDataLst>
                <p:tags r:id="rId10"/>
              </p:custDataLst>
            </p:nvPr>
          </p:nvPicPr>
          <p:blipFill>
            <a:blip r:embed="rId22"/>
            <a:stretch>
              <a:fillRect/>
            </a:stretch>
          </p:blipFill>
          <p:spPr>
            <a:xfrm>
              <a:off x="6637375" y="3251190"/>
              <a:ext cx="1126400" cy="407161"/>
            </a:xfrm>
            <a:prstGeom prst="rect">
              <a:avLst/>
            </a:prstGeom>
          </p:spPr>
        </p:pic>
        <p:pic>
          <p:nvPicPr>
            <p:cNvPr id="11" name="Picture 1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E7B66633-BA47-607E-5A86-465F616A4DE8}"/>
                </a:ext>
              </a:extLst>
            </p:cNvPr>
            <p:cNvPicPr>
              <a:picLocks noChangeAspect="1"/>
            </p:cNvPicPr>
            <p:nvPr>
              <p:custDataLst>
                <p:tags r:id="rId11"/>
              </p:custDataLst>
            </p:nvPr>
          </p:nvPicPr>
          <p:blipFill>
            <a:blip r:embed="rId19"/>
            <a:stretch>
              <a:fillRect/>
            </a:stretch>
          </p:blipFill>
          <p:spPr>
            <a:xfrm>
              <a:off x="8150534" y="3308102"/>
              <a:ext cx="229181" cy="282819"/>
            </a:xfrm>
            <a:prstGeom prst="rect">
              <a:avLst/>
            </a:prstGeom>
          </p:spPr>
        </p:pic>
      </p:grpSp>
    </p:spTree>
    <p:extLst>
      <p:ext uri="{BB962C8B-B14F-4D97-AF65-F5344CB8AC3E}">
        <p14:creationId xmlns:p14="http://schemas.microsoft.com/office/powerpoint/2010/main" val="241973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61A14-2ED7-B83C-89BE-F6BE3D2F7961}"/>
              </a:ext>
            </a:extLst>
          </p:cNvPr>
          <p:cNvSpPr>
            <a:spLocks noGrp="1"/>
          </p:cNvSpPr>
          <p:nvPr>
            <p:ph idx="1"/>
          </p:nvPr>
        </p:nvSpPr>
        <p:spPr>
          <a:xfrm>
            <a:off x="745104" y="1566407"/>
            <a:ext cx="5427095" cy="4610556"/>
          </a:xfrm>
        </p:spPr>
        <p:txBody>
          <a:bodyPr>
            <a:normAutofit/>
          </a:bodyPr>
          <a:lstStyle/>
          <a:p>
            <a:pPr marL="0" indent="0">
              <a:buNone/>
            </a:pPr>
            <a:r>
              <a:rPr lang="en-US" sz="2400" dirty="0"/>
              <a:t>Key Ideas:</a:t>
            </a:r>
          </a:p>
          <a:p>
            <a:r>
              <a:rPr lang="en-US" sz="2400" dirty="0"/>
              <a:t>Use self-supervised learning to create one autoencoder for inputs, </a:t>
            </a:r>
            <a:r>
              <a:rPr lang="en-US" sz="2400" b="1" dirty="0">
                <a:latin typeface="CMU Serif" panose="02000603000000000000" pitchFamily="2" charset="0"/>
                <a:ea typeface="CMU Serif" panose="02000603000000000000" pitchFamily="2" charset="0"/>
                <a:cs typeface="CMU Serif" panose="02000603000000000000" pitchFamily="2" charset="0"/>
              </a:rPr>
              <a:t>b</a:t>
            </a:r>
          </a:p>
          <a:p>
            <a:r>
              <a:rPr lang="en-US" sz="2400" dirty="0"/>
              <a:t>Use self-supervised learning to create another for targets, </a:t>
            </a:r>
            <a:r>
              <a:rPr lang="en-US" sz="2400" b="1" dirty="0">
                <a:latin typeface="CMU Serif" panose="02000603000000000000" pitchFamily="2" charset="0"/>
                <a:ea typeface="CMU Serif" panose="02000603000000000000" pitchFamily="2" charset="0"/>
                <a:cs typeface="CMU Serif" panose="02000603000000000000" pitchFamily="2" charset="0"/>
              </a:rPr>
              <a:t>x</a:t>
            </a:r>
          </a:p>
          <a:p>
            <a:r>
              <a:rPr lang="en-US" sz="2400" dirty="0"/>
              <a:t>Use supervised learning to find inverse and forward mappings between latent spaces</a:t>
            </a:r>
          </a:p>
          <a:p>
            <a:endParaRPr lang="en-US" sz="1800" dirty="0"/>
          </a:p>
          <a:p>
            <a:pPr marL="0" indent="0">
              <a:buNone/>
            </a:pPr>
            <a:r>
              <a:rPr lang="en-US" sz="2000" dirty="0"/>
              <a:t>Inverse Surrogate:		</a:t>
            </a:r>
          </a:p>
          <a:p>
            <a:pPr marL="0" indent="0">
              <a:buNone/>
            </a:pPr>
            <a:endParaRPr lang="en-US" sz="200" dirty="0"/>
          </a:p>
          <a:p>
            <a:pPr marL="0" indent="0">
              <a:buNone/>
            </a:pPr>
            <a:r>
              <a:rPr lang="en-US" sz="2000" dirty="0"/>
              <a:t>Forward Surrogate:</a:t>
            </a:r>
            <a:r>
              <a:rPr lang="en-US" sz="1800" dirty="0"/>
              <a:t>	</a:t>
            </a:r>
          </a:p>
        </p:txBody>
      </p:sp>
      <p:pic>
        <p:nvPicPr>
          <p:cNvPr id="55" name="Picture 54"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bfx) = d_\bfb(m(e_\bfx(\bfx)))\approx\bfb$$&#10;&#10;\end{document}" title="IguanaTex Picture Display">
            <a:extLst>
              <a:ext uri="{FF2B5EF4-FFF2-40B4-BE49-F238E27FC236}">
                <a16:creationId xmlns:a16="http://schemas.microsoft.com/office/drawing/2014/main" id="{E98D309A-BCF4-2BC2-5067-26B0FBF8EADD}"/>
              </a:ext>
            </a:extLst>
          </p:cNvPr>
          <p:cNvPicPr>
            <a:picLocks noChangeAspect="1"/>
          </p:cNvPicPr>
          <p:nvPr>
            <p:custDataLst>
              <p:tags r:id="rId1"/>
            </p:custDataLst>
          </p:nvPr>
        </p:nvPicPr>
        <p:blipFill>
          <a:blip r:embed="rId18"/>
          <a:stretch>
            <a:fillRect/>
          </a:stretch>
        </p:blipFill>
        <p:spPr>
          <a:xfrm>
            <a:off x="3034933" y="5635563"/>
            <a:ext cx="3424914" cy="305371"/>
          </a:xfrm>
          <a:prstGeom prst="rect">
            <a:avLst/>
          </a:prstGeom>
          <a:ln w="38100">
            <a:solidFill>
              <a:srgbClr val="C00000"/>
            </a:solidFill>
          </a:ln>
        </p:spPr>
      </p:pic>
      <p:pic>
        <p:nvPicPr>
          <p:cNvPr id="62" name="Picture 61"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bfx) = d_\bfb(m(e_\bfx(\bfx)))\approx\bfb$$&#10;&#10;\end{document}" title="IguanaTex Picture Display">
            <a:extLst>
              <a:ext uri="{FF2B5EF4-FFF2-40B4-BE49-F238E27FC236}">
                <a16:creationId xmlns:a16="http://schemas.microsoft.com/office/drawing/2014/main" id="{D87DC034-32A1-9540-D30A-C048FBD06774}"/>
              </a:ext>
            </a:extLst>
          </p:cNvPr>
          <p:cNvPicPr>
            <a:picLocks noChangeAspect="1"/>
          </p:cNvPicPr>
          <p:nvPr>
            <p:custDataLst>
              <p:tags r:id="rId2"/>
            </p:custDataLst>
          </p:nvPr>
        </p:nvPicPr>
        <p:blipFill>
          <a:blip r:embed="rId18"/>
          <a:stretch>
            <a:fillRect/>
          </a:stretch>
        </p:blipFill>
        <p:spPr>
          <a:xfrm>
            <a:off x="3034933" y="5635562"/>
            <a:ext cx="3424914" cy="305371"/>
          </a:xfrm>
          <a:prstGeom prst="rect">
            <a:avLst/>
          </a:prstGeom>
          <a:ln w="38100">
            <a:noFill/>
          </a:ln>
        </p:spPr>
      </p:pic>
      <p:pic>
        <p:nvPicPr>
          <p:cNvPr id="61" name="Picture 60"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dagger(\bfb)=d_\bfx(m^\dagger (e_\bfb(\bfb)))\approx \bfx$$&#10;&#10;\end{document}" title="IguanaTex Picture Display">
            <a:extLst>
              <a:ext uri="{FF2B5EF4-FFF2-40B4-BE49-F238E27FC236}">
                <a16:creationId xmlns:a16="http://schemas.microsoft.com/office/drawing/2014/main" id="{A99A044D-4CA3-DE8B-1153-274E81589342}"/>
              </a:ext>
            </a:extLst>
          </p:cNvPr>
          <p:cNvPicPr>
            <a:picLocks noChangeAspect="1"/>
          </p:cNvPicPr>
          <p:nvPr>
            <p:custDataLst>
              <p:tags r:id="rId3"/>
            </p:custDataLst>
          </p:nvPr>
        </p:nvPicPr>
        <p:blipFill>
          <a:blip r:embed="rId19"/>
          <a:stretch>
            <a:fillRect/>
          </a:stretch>
        </p:blipFill>
        <p:spPr>
          <a:xfrm>
            <a:off x="3033446" y="5091204"/>
            <a:ext cx="3693714" cy="352914"/>
          </a:xfrm>
          <a:prstGeom prst="rect">
            <a:avLst/>
          </a:prstGeom>
          <a:ln w="38100">
            <a:noFill/>
          </a:ln>
        </p:spPr>
      </p:pic>
      <p:pic>
        <p:nvPicPr>
          <p:cNvPr id="58" name="Picture 57" descr="\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dagger(\bfb)=d_\bfx(m^\dagger (e_\bfb(\bfb)))\approx \bfx$$&#10;&#10;\end{document}" title="IguanaTex Picture Display">
            <a:extLst>
              <a:ext uri="{FF2B5EF4-FFF2-40B4-BE49-F238E27FC236}">
                <a16:creationId xmlns:a16="http://schemas.microsoft.com/office/drawing/2014/main" id="{488EFAA6-87FE-4DA3-43E0-B011E5BDB11D}"/>
              </a:ext>
            </a:extLst>
          </p:cNvPr>
          <p:cNvPicPr>
            <a:picLocks noChangeAspect="1"/>
          </p:cNvPicPr>
          <p:nvPr>
            <p:custDataLst>
              <p:tags r:id="rId4"/>
            </p:custDataLst>
          </p:nvPr>
        </p:nvPicPr>
        <p:blipFill>
          <a:blip r:embed="rId19"/>
          <a:stretch>
            <a:fillRect/>
          </a:stretch>
        </p:blipFill>
        <p:spPr>
          <a:xfrm>
            <a:off x="3033446" y="5091204"/>
            <a:ext cx="3693714" cy="352914"/>
          </a:xfrm>
          <a:prstGeom prst="rect">
            <a:avLst/>
          </a:prstGeom>
          <a:ln w="38100">
            <a:solidFill>
              <a:srgbClr val="FFC000"/>
            </a:solidFill>
          </a:ln>
        </p:spPr>
      </p:pic>
      <p:cxnSp>
        <p:nvCxnSpPr>
          <p:cNvPr id="57" name="Straight Connector 56">
            <a:extLst>
              <a:ext uri="{FF2B5EF4-FFF2-40B4-BE49-F238E27FC236}">
                <a16:creationId xmlns:a16="http://schemas.microsoft.com/office/drawing/2014/main" id="{6DA47DE0-BDF5-1D35-EB82-40EA28E7E622}"/>
              </a:ext>
            </a:extLst>
          </p:cNvPr>
          <p:cNvCxnSpPr>
            <a:cxnSpLocks/>
          </p:cNvCxnSpPr>
          <p:nvPr/>
        </p:nvCxnSpPr>
        <p:spPr>
          <a:xfrm>
            <a:off x="1658112" y="2331904"/>
            <a:ext cx="17632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9CE874-8B23-ABEA-6354-2A0812A16BDE}"/>
              </a:ext>
            </a:extLst>
          </p:cNvPr>
          <p:cNvCxnSpPr>
            <a:cxnSpLocks/>
          </p:cNvCxnSpPr>
          <p:nvPr/>
        </p:nvCxnSpPr>
        <p:spPr>
          <a:xfrm>
            <a:off x="1658112" y="3118288"/>
            <a:ext cx="17632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C6E6814-6539-423A-2E54-07FCDD62EEB9}"/>
              </a:ext>
            </a:extLst>
          </p:cNvPr>
          <p:cNvCxnSpPr>
            <a:cxnSpLocks/>
          </p:cNvCxnSpPr>
          <p:nvPr/>
        </p:nvCxnSpPr>
        <p:spPr>
          <a:xfrm>
            <a:off x="1639823" y="3908261"/>
            <a:ext cx="237972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CBBB41-8904-0721-9214-64569DEFE51E}"/>
              </a:ext>
            </a:extLst>
          </p:cNvPr>
          <p:cNvSpPr>
            <a:spLocks noGrp="1"/>
          </p:cNvSpPr>
          <p:nvPr>
            <p:ph type="title"/>
          </p:nvPr>
        </p:nvSpPr>
        <p:spPr/>
        <p:txBody>
          <a:bodyPr>
            <a:noAutofit/>
          </a:bodyPr>
          <a:lstStyle/>
          <a:p>
            <a:r>
              <a:rPr lang="en-US" sz="2800" dirty="0"/>
              <a:t>Paired Autoencoders for Inference and Regularization (PAIR)</a:t>
            </a:r>
          </a:p>
        </p:txBody>
      </p:sp>
      <p:sp>
        <p:nvSpPr>
          <p:cNvPr id="4" name="Slide Number Placeholder 3">
            <a:extLst>
              <a:ext uri="{FF2B5EF4-FFF2-40B4-BE49-F238E27FC236}">
                <a16:creationId xmlns:a16="http://schemas.microsoft.com/office/drawing/2014/main" id="{4B712DF3-5CE0-346F-DD21-6C26BE0D6589}"/>
              </a:ext>
            </a:extLst>
          </p:cNvPr>
          <p:cNvSpPr>
            <a:spLocks noGrp="1"/>
          </p:cNvSpPr>
          <p:nvPr>
            <p:ph type="sldNum" sz="quarter" idx="12"/>
          </p:nvPr>
        </p:nvSpPr>
        <p:spPr/>
        <p:txBody>
          <a:bodyPr/>
          <a:lstStyle/>
          <a:p>
            <a:fld id="{6113E31D-E2AB-40D1-8B51-AFA5AFEF393A}" type="slidenum">
              <a:rPr lang="en-US" smtClean="0"/>
              <a:pPr/>
              <a:t>8</a:t>
            </a:fld>
            <a:endParaRPr lang="en-US" dirty="0"/>
          </a:p>
        </p:txBody>
      </p:sp>
      <p:grpSp>
        <p:nvGrpSpPr>
          <p:cNvPr id="52" name="Group 51">
            <a:extLst>
              <a:ext uri="{FF2B5EF4-FFF2-40B4-BE49-F238E27FC236}">
                <a16:creationId xmlns:a16="http://schemas.microsoft.com/office/drawing/2014/main" id="{795BC34A-1DDA-7134-D2D9-B3CB69E837DB}"/>
              </a:ext>
            </a:extLst>
          </p:cNvPr>
          <p:cNvGrpSpPr/>
          <p:nvPr/>
        </p:nvGrpSpPr>
        <p:grpSpPr>
          <a:xfrm>
            <a:off x="7111999" y="1911170"/>
            <a:ext cx="4114045" cy="1363770"/>
            <a:chOff x="6645607" y="1566407"/>
            <a:chExt cx="4976467" cy="1649655"/>
          </a:xfrm>
        </p:grpSpPr>
        <p:sp>
          <p:nvSpPr>
            <p:cNvPr id="7" name="Trapezoid 6">
              <a:extLst>
                <a:ext uri="{FF2B5EF4-FFF2-40B4-BE49-F238E27FC236}">
                  <a16:creationId xmlns:a16="http://schemas.microsoft.com/office/drawing/2014/main" id="{694F0C92-DC16-9D9C-ED39-9CEE8095A207}"/>
                </a:ext>
              </a:extLst>
            </p:cNvPr>
            <p:cNvSpPr/>
            <p:nvPr/>
          </p:nvSpPr>
          <p:spPr>
            <a:xfrm rot="16200000" flipH="1">
              <a:off x="9424105" y="1703458"/>
              <a:ext cx="1628620" cy="1375556"/>
            </a:xfrm>
            <a:prstGeom prst="trapezoid">
              <a:avLst>
                <a:gd name="adj" fmla="val 15812"/>
              </a:avLst>
            </a:prstGeom>
            <a:solidFill>
              <a:srgbClr val="D08A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Rectangle 7">
              <a:extLst>
                <a:ext uri="{FF2B5EF4-FFF2-40B4-BE49-F238E27FC236}">
                  <a16:creationId xmlns:a16="http://schemas.microsoft.com/office/drawing/2014/main" id="{55E8F779-37E3-64B8-594F-002D88561D47}"/>
                </a:ext>
              </a:extLst>
            </p:cNvPr>
            <p:cNvSpPr/>
            <p:nvPr/>
          </p:nvSpPr>
          <p:spPr>
            <a:xfrm>
              <a:off x="8774701" y="1805943"/>
              <a:ext cx="718276" cy="1181100"/>
            </a:xfrm>
            <a:prstGeom prst="rect">
              <a:avLst/>
            </a:prstGeom>
            <a:solidFill>
              <a:srgbClr val="F6D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 name="Trapezoid 8">
              <a:extLst>
                <a:ext uri="{FF2B5EF4-FFF2-40B4-BE49-F238E27FC236}">
                  <a16:creationId xmlns:a16="http://schemas.microsoft.com/office/drawing/2014/main" id="{CFDC6073-A0DD-83F9-5A34-E4A6EA2A11CA}"/>
                </a:ext>
              </a:extLst>
            </p:cNvPr>
            <p:cNvSpPr/>
            <p:nvPr/>
          </p:nvSpPr>
          <p:spPr>
            <a:xfrm rot="5400000">
              <a:off x="7209695" y="1708716"/>
              <a:ext cx="1639138" cy="1375554"/>
            </a:xfrm>
            <a:prstGeom prst="trapezoid">
              <a:avLst>
                <a:gd name="adj" fmla="val 16647"/>
              </a:avLst>
            </a:prstGeom>
            <a:solidFill>
              <a:srgbClr val="A6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 name="Rectangle 9">
              <a:extLst>
                <a:ext uri="{FF2B5EF4-FFF2-40B4-BE49-F238E27FC236}">
                  <a16:creationId xmlns:a16="http://schemas.microsoft.com/office/drawing/2014/main" id="{3BEFB3A2-9E8D-CE08-5BD5-58401335B6EE}"/>
                </a:ext>
              </a:extLst>
            </p:cNvPr>
            <p:cNvSpPr/>
            <p:nvPr/>
          </p:nvSpPr>
          <p:spPr>
            <a:xfrm>
              <a:off x="6645607" y="1576924"/>
              <a:ext cx="638220" cy="1639138"/>
            </a:xfrm>
            <a:prstGeom prst="rect">
              <a:avLst/>
            </a:prstGeom>
            <a:solidFill>
              <a:srgbClr val="BBD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 name="Rectangle 10">
              <a:extLst>
                <a:ext uri="{FF2B5EF4-FFF2-40B4-BE49-F238E27FC236}">
                  <a16:creationId xmlns:a16="http://schemas.microsoft.com/office/drawing/2014/main" id="{1892D552-F413-BB7A-A418-A1DA135E1B9F}"/>
                </a:ext>
              </a:extLst>
            </p:cNvPr>
            <p:cNvSpPr/>
            <p:nvPr/>
          </p:nvSpPr>
          <p:spPr>
            <a:xfrm>
              <a:off x="10983854" y="1566407"/>
              <a:ext cx="638220" cy="1639138"/>
            </a:xfrm>
            <a:prstGeom prst="rect">
              <a:avLst/>
            </a:prstGeom>
            <a:solidFill>
              <a:srgbClr val="BBD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12" name="Picture 1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4CFE3DEE-9653-83C4-4D87-5C0D2346C4FE}"/>
                </a:ext>
              </a:extLst>
            </p:cNvPr>
            <p:cNvPicPr>
              <a:picLocks noChangeAspect="1"/>
            </p:cNvPicPr>
            <p:nvPr>
              <p:custDataLst>
                <p:tags r:id="rId12"/>
              </p:custDataLst>
            </p:nvPr>
          </p:nvPicPr>
          <p:blipFill>
            <a:blip r:embed="rId20"/>
            <a:stretch>
              <a:fillRect/>
            </a:stretch>
          </p:blipFill>
          <p:spPr>
            <a:xfrm>
              <a:off x="6850127" y="2255084"/>
              <a:ext cx="229181" cy="282819"/>
            </a:xfrm>
            <a:prstGeom prst="rect">
              <a:avLst/>
            </a:prstGeom>
          </p:spPr>
        </p:pic>
        <p:pic>
          <p:nvPicPr>
            <p:cNvPr id="13" name="Picture 12"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b(\bfb)$&#10;&#10;\end{document}" title="IguanaTex Picture Display">
              <a:extLst>
                <a:ext uri="{FF2B5EF4-FFF2-40B4-BE49-F238E27FC236}">
                  <a16:creationId xmlns:a16="http://schemas.microsoft.com/office/drawing/2014/main" id="{D1968145-90EA-DB02-54D6-27544CE489E8}"/>
                </a:ext>
              </a:extLst>
            </p:cNvPr>
            <p:cNvPicPr>
              <a:picLocks noChangeAspect="1"/>
            </p:cNvPicPr>
            <p:nvPr>
              <p:custDataLst>
                <p:tags r:id="rId13"/>
              </p:custDataLst>
            </p:nvPr>
          </p:nvPicPr>
          <p:blipFill>
            <a:blip r:embed="rId21"/>
            <a:stretch>
              <a:fillRect/>
            </a:stretch>
          </p:blipFill>
          <p:spPr>
            <a:xfrm>
              <a:off x="7564807" y="2192913"/>
              <a:ext cx="928914" cy="407161"/>
            </a:xfrm>
            <a:prstGeom prst="rect">
              <a:avLst/>
            </a:prstGeom>
          </p:spPr>
        </p:pic>
        <p:pic>
          <p:nvPicPr>
            <p:cNvPr id="14" name="Picture 13"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b$&#10;&#10;\end{document}" title="IguanaTex Picture Display">
              <a:extLst>
                <a:ext uri="{FF2B5EF4-FFF2-40B4-BE49-F238E27FC236}">
                  <a16:creationId xmlns:a16="http://schemas.microsoft.com/office/drawing/2014/main" id="{995D8E02-C7EE-5EEB-21F9-4DB29C9A1037}"/>
                </a:ext>
              </a:extLst>
            </p:cNvPr>
            <p:cNvPicPr>
              <a:picLocks noChangeAspect="1"/>
            </p:cNvPicPr>
            <p:nvPr>
              <p:custDataLst>
                <p:tags r:id="rId14"/>
              </p:custDataLst>
            </p:nvPr>
          </p:nvPicPr>
          <p:blipFill>
            <a:blip r:embed="rId22"/>
            <a:stretch>
              <a:fillRect/>
            </a:stretch>
          </p:blipFill>
          <p:spPr>
            <a:xfrm>
              <a:off x="8941230" y="2277851"/>
              <a:ext cx="385219" cy="243809"/>
            </a:xfrm>
            <a:prstGeom prst="rect">
              <a:avLst/>
            </a:prstGeom>
          </p:spPr>
        </p:pic>
        <p:pic>
          <p:nvPicPr>
            <p:cNvPr id="15" name="Picture 1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b(\bfz_\bfb)$&#10;&#10;\end{document}" title="IguanaTex Picture Display">
              <a:extLst>
                <a:ext uri="{FF2B5EF4-FFF2-40B4-BE49-F238E27FC236}">
                  <a16:creationId xmlns:a16="http://schemas.microsoft.com/office/drawing/2014/main" id="{AB53F693-D128-96AA-517E-83BCD69CE73A}"/>
                </a:ext>
              </a:extLst>
            </p:cNvPr>
            <p:cNvPicPr>
              <a:picLocks noChangeAspect="1"/>
            </p:cNvPicPr>
            <p:nvPr>
              <p:custDataLst>
                <p:tags r:id="rId15"/>
              </p:custDataLst>
            </p:nvPr>
          </p:nvPicPr>
          <p:blipFill>
            <a:blip r:embed="rId23"/>
            <a:stretch>
              <a:fillRect/>
            </a:stretch>
          </p:blipFill>
          <p:spPr>
            <a:xfrm>
              <a:off x="9675215" y="2187655"/>
              <a:ext cx="1126400" cy="407161"/>
            </a:xfrm>
            <a:prstGeom prst="rect">
              <a:avLst/>
            </a:prstGeom>
          </p:spPr>
        </p:pic>
        <p:pic>
          <p:nvPicPr>
            <p:cNvPr id="16" name="Picture 15"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title="IguanaTex Picture Display">
              <a:extLst>
                <a:ext uri="{FF2B5EF4-FFF2-40B4-BE49-F238E27FC236}">
                  <a16:creationId xmlns:a16="http://schemas.microsoft.com/office/drawing/2014/main" id="{B90656AA-E868-EB7E-DFF5-864D893CA384}"/>
                </a:ext>
              </a:extLst>
            </p:cNvPr>
            <p:cNvPicPr>
              <a:picLocks noChangeAspect="1"/>
            </p:cNvPicPr>
            <p:nvPr>
              <p:custDataLst>
                <p:tags r:id="rId16"/>
              </p:custDataLst>
            </p:nvPr>
          </p:nvPicPr>
          <p:blipFill>
            <a:blip r:embed="rId20"/>
            <a:stretch>
              <a:fillRect/>
            </a:stretch>
          </p:blipFill>
          <p:spPr>
            <a:xfrm>
              <a:off x="11188374" y="2244567"/>
              <a:ext cx="229181" cy="282819"/>
            </a:xfrm>
            <a:prstGeom prst="rect">
              <a:avLst/>
            </a:prstGeom>
          </p:spPr>
        </p:pic>
      </p:grpSp>
      <p:grpSp>
        <p:nvGrpSpPr>
          <p:cNvPr id="53" name="Group 52">
            <a:extLst>
              <a:ext uri="{FF2B5EF4-FFF2-40B4-BE49-F238E27FC236}">
                <a16:creationId xmlns:a16="http://schemas.microsoft.com/office/drawing/2014/main" id="{3FED345D-26EC-FD9C-386C-A62BCD7B9DAD}"/>
              </a:ext>
            </a:extLst>
          </p:cNvPr>
          <p:cNvGrpSpPr/>
          <p:nvPr/>
        </p:nvGrpSpPr>
        <p:grpSpPr>
          <a:xfrm>
            <a:off x="7111999" y="3984066"/>
            <a:ext cx="4115053" cy="1738651"/>
            <a:chOff x="6645607" y="4073841"/>
            <a:chExt cx="4977686" cy="2103122"/>
          </a:xfrm>
        </p:grpSpPr>
        <p:sp>
          <p:nvSpPr>
            <p:cNvPr id="17" name="Trapezoid 16">
              <a:extLst>
                <a:ext uri="{FF2B5EF4-FFF2-40B4-BE49-F238E27FC236}">
                  <a16:creationId xmlns:a16="http://schemas.microsoft.com/office/drawing/2014/main" id="{90622748-8176-AEB1-7B39-9FFFB6D42CF4}"/>
                </a:ext>
              </a:extLst>
            </p:cNvPr>
            <p:cNvSpPr/>
            <p:nvPr/>
          </p:nvSpPr>
          <p:spPr>
            <a:xfrm rot="16200000">
              <a:off x="9186843" y="4437625"/>
              <a:ext cx="2103119" cy="1375552"/>
            </a:xfrm>
            <a:prstGeom prst="trapezoid">
              <a:avLst>
                <a:gd name="adj" fmla="val 34093"/>
              </a:avLst>
            </a:prstGeom>
            <a:solidFill>
              <a:srgbClr val="BF9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22" name="Trapezoid 21">
              <a:extLst>
                <a:ext uri="{FF2B5EF4-FFF2-40B4-BE49-F238E27FC236}">
                  <a16:creationId xmlns:a16="http://schemas.microsoft.com/office/drawing/2014/main" id="{F6C3517B-C317-3895-D24B-F1655DFBADA1}"/>
                </a:ext>
              </a:extLst>
            </p:cNvPr>
            <p:cNvSpPr/>
            <p:nvPr/>
          </p:nvSpPr>
          <p:spPr>
            <a:xfrm rot="5400000" flipH="1">
              <a:off x="6977701" y="4437625"/>
              <a:ext cx="2103119" cy="1375552"/>
            </a:xfrm>
            <a:prstGeom prst="trapezoid">
              <a:avLst>
                <a:gd name="adj" fmla="val 34205"/>
              </a:avLst>
            </a:prstGeom>
            <a:solidFill>
              <a:srgbClr val="ECA9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28" name="Rectangle 27">
              <a:extLst>
                <a:ext uri="{FF2B5EF4-FFF2-40B4-BE49-F238E27FC236}">
                  <a16:creationId xmlns:a16="http://schemas.microsoft.com/office/drawing/2014/main" id="{17D7CD9D-B62B-1E66-CAE9-585187E32ED7}"/>
                </a:ext>
              </a:extLst>
            </p:cNvPr>
            <p:cNvSpPr/>
            <p:nvPr/>
          </p:nvSpPr>
          <p:spPr>
            <a:xfrm>
              <a:off x="6645607" y="4073843"/>
              <a:ext cx="638220" cy="2103120"/>
            </a:xfrm>
            <a:prstGeom prst="rect">
              <a:avLst/>
            </a:prstGeom>
            <a:solidFill>
              <a:srgbClr val="80B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29" name="Picture 28"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A3EFCCD8-E67F-08A7-8816-1D2A769162B5}"/>
                </a:ext>
              </a:extLst>
            </p:cNvPr>
            <p:cNvPicPr>
              <a:picLocks noChangeAspect="1"/>
            </p:cNvPicPr>
            <p:nvPr>
              <p:custDataLst>
                <p:tags r:id="rId7"/>
              </p:custDataLst>
            </p:nvPr>
          </p:nvPicPr>
          <p:blipFill>
            <a:blip r:embed="rId24"/>
            <a:stretch>
              <a:fillRect/>
            </a:stretch>
          </p:blipFill>
          <p:spPr>
            <a:xfrm>
              <a:off x="6848908" y="5042162"/>
              <a:ext cx="231619" cy="180419"/>
            </a:xfrm>
            <a:prstGeom prst="rect">
              <a:avLst/>
            </a:prstGeom>
          </p:spPr>
        </p:pic>
        <p:sp>
          <p:nvSpPr>
            <p:cNvPr id="30" name="Rectangle 29">
              <a:extLst>
                <a:ext uri="{FF2B5EF4-FFF2-40B4-BE49-F238E27FC236}">
                  <a16:creationId xmlns:a16="http://schemas.microsoft.com/office/drawing/2014/main" id="{F7CF43E9-5B43-0CD6-2059-07FA4249EEE7}"/>
                </a:ext>
              </a:extLst>
            </p:cNvPr>
            <p:cNvSpPr/>
            <p:nvPr/>
          </p:nvSpPr>
          <p:spPr>
            <a:xfrm>
              <a:off x="8774694" y="4534851"/>
              <a:ext cx="718276" cy="1181100"/>
            </a:xfrm>
            <a:prstGeom prst="rect">
              <a:avLst/>
            </a:prstGeom>
            <a:solidFill>
              <a:srgbClr val="F6D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1" name="Rectangle 30">
              <a:extLst>
                <a:ext uri="{FF2B5EF4-FFF2-40B4-BE49-F238E27FC236}">
                  <a16:creationId xmlns:a16="http://schemas.microsoft.com/office/drawing/2014/main" id="{79303AB3-E5D2-B558-DC1E-040CAC70838E}"/>
                </a:ext>
              </a:extLst>
            </p:cNvPr>
            <p:cNvSpPr/>
            <p:nvPr/>
          </p:nvSpPr>
          <p:spPr>
            <a:xfrm>
              <a:off x="10985073" y="4073841"/>
              <a:ext cx="638220" cy="2103120"/>
            </a:xfrm>
            <a:prstGeom prst="rect">
              <a:avLst/>
            </a:prstGeom>
            <a:solidFill>
              <a:srgbClr val="80B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32" name="Picture 3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79D39816-1FD3-CDE6-96CC-B39DFBD9C5D2}"/>
                </a:ext>
              </a:extLst>
            </p:cNvPr>
            <p:cNvPicPr>
              <a:picLocks noChangeAspect="1"/>
            </p:cNvPicPr>
            <p:nvPr>
              <p:custDataLst>
                <p:tags r:id="rId8"/>
              </p:custDataLst>
            </p:nvPr>
          </p:nvPicPr>
          <p:blipFill>
            <a:blip r:embed="rId24"/>
            <a:stretch>
              <a:fillRect/>
            </a:stretch>
          </p:blipFill>
          <p:spPr>
            <a:xfrm>
              <a:off x="11188374" y="5042160"/>
              <a:ext cx="231619" cy="180419"/>
            </a:xfrm>
            <a:prstGeom prst="rect">
              <a:avLst/>
            </a:prstGeom>
          </p:spPr>
        </p:pic>
        <p:pic>
          <p:nvPicPr>
            <p:cNvPr id="35" name="Picture 3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x(\bfx)$&#10;&#10;\end{document}" title="IguanaTex Picture Display">
              <a:extLst>
                <a:ext uri="{FF2B5EF4-FFF2-40B4-BE49-F238E27FC236}">
                  <a16:creationId xmlns:a16="http://schemas.microsoft.com/office/drawing/2014/main" id="{E0692BE2-BC5B-BECB-00F3-B0E787A8909B}"/>
                </a:ext>
              </a:extLst>
            </p:cNvPr>
            <p:cNvPicPr>
              <a:picLocks noChangeAspect="1"/>
            </p:cNvPicPr>
            <p:nvPr>
              <p:custDataLst>
                <p:tags r:id="rId9"/>
              </p:custDataLst>
            </p:nvPr>
          </p:nvPicPr>
          <p:blipFill>
            <a:blip r:embed="rId25"/>
            <a:stretch>
              <a:fillRect/>
            </a:stretch>
          </p:blipFill>
          <p:spPr>
            <a:xfrm>
              <a:off x="7564803" y="4921822"/>
              <a:ext cx="906971" cy="407161"/>
            </a:xfrm>
            <a:prstGeom prst="rect">
              <a:avLst/>
            </a:prstGeom>
          </p:spPr>
        </p:pic>
        <p:pic>
          <p:nvPicPr>
            <p:cNvPr id="38" name="Picture 37"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x$&#10;&#10;\end{document}" title="IguanaTex Picture Display">
              <a:extLst>
                <a:ext uri="{FF2B5EF4-FFF2-40B4-BE49-F238E27FC236}">
                  <a16:creationId xmlns:a16="http://schemas.microsoft.com/office/drawing/2014/main" id="{26630A32-BF00-51CB-3DFB-CA2A2274EB66}"/>
                </a:ext>
              </a:extLst>
            </p:cNvPr>
            <p:cNvPicPr>
              <a:picLocks noChangeAspect="1"/>
            </p:cNvPicPr>
            <p:nvPr>
              <p:custDataLst>
                <p:tags r:id="rId10"/>
              </p:custDataLst>
            </p:nvPr>
          </p:nvPicPr>
          <p:blipFill>
            <a:blip r:embed="rId26"/>
            <a:stretch>
              <a:fillRect/>
            </a:stretch>
          </p:blipFill>
          <p:spPr>
            <a:xfrm>
              <a:off x="8943661" y="5004716"/>
              <a:ext cx="380343" cy="241371"/>
            </a:xfrm>
            <a:prstGeom prst="rect">
              <a:avLst/>
            </a:prstGeom>
          </p:spPr>
        </p:pic>
        <p:pic>
          <p:nvPicPr>
            <p:cNvPr id="41" name="Picture 4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x(\bfz_\bfx)$&#10;&#10;\end{document}" title="IguanaTex Picture Display">
              <a:extLst>
                <a:ext uri="{FF2B5EF4-FFF2-40B4-BE49-F238E27FC236}">
                  <a16:creationId xmlns:a16="http://schemas.microsoft.com/office/drawing/2014/main" id="{E0A0A5B6-C25C-4676-875C-A8802135D85F}"/>
                </a:ext>
              </a:extLst>
            </p:cNvPr>
            <p:cNvPicPr>
              <a:picLocks noChangeAspect="1"/>
            </p:cNvPicPr>
            <p:nvPr>
              <p:custDataLst>
                <p:tags r:id="rId11"/>
              </p:custDataLst>
            </p:nvPr>
          </p:nvPicPr>
          <p:blipFill>
            <a:blip r:embed="rId27"/>
            <a:stretch>
              <a:fillRect/>
            </a:stretch>
          </p:blipFill>
          <p:spPr>
            <a:xfrm>
              <a:off x="9686174" y="4921821"/>
              <a:ext cx="1104457" cy="407161"/>
            </a:xfrm>
            <a:prstGeom prst="rect">
              <a:avLst/>
            </a:prstGeom>
          </p:spPr>
        </p:pic>
      </p:grpSp>
      <p:grpSp>
        <p:nvGrpSpPr>
          <p:cNvPr id="54" name="Group 53">
            <a:extLst>
              <a:ext uri="{FF2B5EF4-FFF2-40B4-BE49-F238E27FC236}">
                <a16:creationId xmlns:a16="http://schemas.microsoft.com/office/drawing/2014/main" id="{E61800DA-B2DF-DAFC-CDA3-52EBDCC5CADD}"/>
              </a:ext>
            </a:extLst>
          </p:cNvPr>
          <p:cNvGrpSpPr/>
          <p:nvPr/>
        </p:nvGrpSpPr>
        <p:grpSpPr>
          <a:xfrm>
            <a:off x="7824712" y="3158445"/>
            <a:ext cx="2549516" cy="1133902"/>
            <a:chOff x="7507725" y="3075147"/>
            <a:chExt cx="3083968" cy="1371600"/>
          </a:xfrm>
        </p:grpSpPr>
        <p:sp>
          <p:nvSpPr>
            <p:cNvPr id="42" name="Arrow: Right 41">
              <a:extLst>
                <a:ext uri="{FF2B5EF4-FFF2-40B4-BE49-F238E27FC236}">
                  <a16:creationId xmlns:a16="http://schemas.microsoft.com/office/drawing/2014/main" id="{D7626978-1BD6-F409-E42A-D2E2DB589048}"/>
                </a:ext>
              </a:extLst>
            </p:cNvPr>
            <p:cNvSpPr/>
            <p:nvPr/>
          </p:nvSpPr>
          <p:spPr>
            <a:xfrm rot="5400000">
              <a:off x="8310627" y="3669507"/>
              <a:ext cx="1371600" cy="182880"/>
            </a:xfrm>
            <a:prstGeom prst="rightArrow">
              <a:avLst/>
            </a:prstGeom>
            <a:solidFill>
              <a:srgbClr val="6C6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3" name="Arrow: Right 42">
              <a:extLst>
                <a:ext uri="{FF2B5EF4-FFF2-40B4-BE49-F238E27FC236}">
                  <a16:creationId xmlns:a16="http://schemas.microsoft.com/office/drawing/2014/main" id="{C6083128-CB31-6931-5CB8-B9D192813DCF}"/>
                </a:ext>
              </a:extLst>
            </p:cNvPr>
            <p:cNvSpPr/>
            <p:nvPr/>
          </p:nvSpPr>
          <p:spPr>
            <a:xfrm rot="16200000">
              <a:off x="8585430" y="3669507"/>
              <a:ext cx="1371600" cy="18288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47" name="Picture 4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bfz_\bfx)$&#10;&#10;\end{document}" title="IguanaTex Picture Display">
              <a:extLst>
                <a:ext uri="{FF2B5EF4-FFF2-40B4-BE49-F238E27FC236}">
                  <a16:creationId xmlns:a16="http://schemas.microsoft.com/office/drawing/2014/main" id="{BB310E90-978D-E104-4944-24B340740EEC}"/>
                </a:ext>
              </a:extLst>
            </p:cNvPr>
            <p:cNvPicPr>
              <a:picLocks noChangeAspect="1"/>
            </p:cNvPicPr>
            <p:nvPr>
              <p:custDataLst>
                <p:tags r:id="rId5"/>
              </p:custDataLst>
            </p:nvPr>
          </p:nvPicPr>
          <p:blipFill>
            <a:blip r:embed="rId28"/>
            <a:stretch>
              <a:fillRect/>
            </a:stretch>
          </p:blipFill>
          <p:spPr>
            <a:xfrm>
              <a:off x="9550626" y="3554347"/>
              <a:ext cx="1041067" cy="407162"/>
            </a:xfrm>
            <a:prstGeom prst="rect">
              <a:avLst/>
            </a:prstGeom>
          </p:spPr>
        </p:pic>
        <p:pic>
          <p:nvPicPr>
            <p:cNvPr id="51" name="Picture 50"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dagger(\bfz_\bfb)$&#10;&#10;\end{document}" title="IguanaTex Picture Display">
              <a:extLst>
                <a:ext uri="{FF2B5EF4-FFF2-40B4-BE49-F238E27FC236}">
                  <a16:creationId xmlns:a16="http://schemas.microsoft.com/office/drawing/2014/main" id="{3F2127F4-2B59-3E99-4EEC-E22B55660DA9}"/>
                </a:ext>
              </a:extLst>
            </p:cNvPr>
            <p:cNvPicPr>
              <a:picLocks noChangeAspect="1"/>
            </p:cNvPicPr>
            <p:nvPr>
              <p:custDataLst>
                <p:tags r:id="rId6"/>
              </p:custDataLst>
            </p:nvPr>
          </p:nvPicPr>
          <p:blipFill>
            <a:blip r:embed="rId29"/>
            <a:stretch>
              <a:fillRect/>
            </a:stretch>
          </p:blipFill>
          <p:spPr>
            <a:xfrm>
              <a:off x="7507725" y="3512899"/>
              <a:ext cx="1219047" cy="448610"/>
            </a:xfrm>
            <a:prstGeom prst="rect">
              <a:avLst/>
            </a:prstGeom>
          </p:spPr>
        </p:pic>
      </p:grpSp>
      <p:sp>
        <p:nvSpPr>
          <p:cNvPr id="26" name="TextBox 25">
            <a:extLst>
              <a:ext uri="{FF2B5EF4-FFF2-40B4-BE49-F238E27FC236}">
                <a16:creationId xmlns:a16="http://schemas.microsoft.com/office/drawing/2014/main" id="{05B45E0C-786E-BCAF-AB0D-A943E43E36FE}"/>
              </a:ext>
            </a:extLst>
          </p:cNvPr>
          <p:cNvSpPr txBox="1"/>
          <p:nvPr/>
        </p:nvSpPr>
        <p:spPr>
          <a:xfrm>
            <a:off x="6577636" y="5940934"/>
            <a:ext cx="6096000" cy="646331"/>
          </a:xfrm>
          <a:prstGeom prst="rect">
            <a:avLst/>
          </a:prstGeom>
          <a:noFill/>
        </p:spPr>
        <p:txBody>
          <a:bodyPr wrap="square">
            <a:spAutoFit/>
          </a:bodyPr>
          <a:lstStyle/>
          <a:p>
            <a:pPr marL="0" indent="0">
              <a:buNone/>
            </a:pPr>
            <a:r>
              <a:rPr lang="en-US" sz="1800" u="sng" dirty="0">
                <a:latin typeface="CMU Sans Serif" panose="02000603000000000000" pitchFamily="2" charset="0"/>
                <a:ea typeface="CMU Sans Serif" panose="02000603000000000000" pitchFamily="2" charset="0"/>
                <a:cs typeface="CMU Sans Serif" panose="02000603000000000000" pitchFamily="2" charset="0"/>
              </a:rPr>
              <a:t>Works with similar paired structures</a:t>
            </a:r>
            <a:r>
              <a:rPr lang="en-US" sz="1800" dirty="0">
                <a:latin typeface="CMU Sans Serif" panose="02000603000000000000" pitchFamily="2" charset="0"/>
                <a:ea typeface="CMU Sans Serif" panose="02000603000000000000" pitchFamily="2" charset="0"/>
                <a:cs typeface="CMU Sans Serif" panose="02000603000000000000" pitchFamily="2" charset="0"/>
              </a:rPr>
              <a:t>:</a:t>
            </a:r>
          </a:p>
          <a:p>
            <a:pPr marL="0" indent="0">
              <a:buNone/>
            </a:pPr>
            <a:r>
              <a:rPr lang="en-US" sz="1800" dirty="0">
                <a:latin typeface="CMU Sans Serif" panose="02000603000000000000" pitchFamily="2" charset="0"/>
                <a:ea typeface="CMU Sans Serif" panose="02000603000000000000" pitchFamily="2" charset="0"/>
                <a:cs typeface="CMU Sans Serif" panose="02000603000000000000" pitchFamily="2" charset="0"/>
              </a:rPr>
              <a:t>Zheng et al. 2015, Feng et al. 2023, Boink et al. 2020</a:t>
            </a:r>
          </a:p>
        </p:txBody>
      </p:sp>
      <p:cxnSp>
        <p:nvCxnSpPr>
          <p:cNvPr id="33" name="Connector: Elbow 32">
            <a:extLst>
              <a:ext uri="{FF2B5EF4-FFF2-40B4-BE49-F238E27FC236}">
                <a16:creationId xmlns:a16="http://schemas.microsoft.com/office/drawing/2014/main" id="{3DBC375E-2D0F-D54F-BFDE-E66E22DB340D}"/>
              </a:ext>
            </a:extLst>
          </p:cNvPr>
          <p:cNvCxnSpPr>
            <a:cxnSpLocks/>
          </p:cNvCxnSpPr>
          <p:nvPr/>
        </p:nvCxnSpPr>
        <p:spPr>
          <a:xfrm>
            <a:off x="7375807" y="2882253"/>
            <a:ext cx="3730343" cy="1691881"/>
          </a:xfrm>
          <a:prstGeom prst="bentConnector3">
            <a:avLst>
              <a:gd name="adj1" fmla="val 44995"/>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D9C28FB9-8DE6-E009-E8CB-5EDFE1CDAC44}"/>
              </a:ext>
            </a:extLst>
          </p:cNvPr>
          <p:cNvCxnSpPr>
            <a:cxnSpLocks/>
          </p:cNvCxnSpPr>
          <p:nvPr/>
        </p:nvCxnSpPr>
        <p:spPr>
          <a:xfrm flipV="1">
            <a:off x="7375807" y="2885098"/>
            <a:ext cx="3778012" cy="1689036"/>
          </a:xfrm>
          <a:prstGeom prst="bentConnector3">
            <a:avLst>
              <a:gd name="adj1" fmla="val 50504"/>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3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5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7FC4-93BC-4069-4D58-6BEAD41D3ECD}"/>
              </a:ext>
            </a:extLst>
          </p:cNvPr>
          <p:cNvSpPr>
            <a:spLocks noGrp="1"/>
          </p:cNvSpPr>
          <p:nvPr>
            <p:ph type="title"/>
          </p:nvPr>
        </p:nvSpPr>
        <p:spPr/>
        <p:txBody>
          <a:bodyPr/>
          <a:lstStyle/>
          <a:p>
            <a:r>
              <a:rPr lang="en-US" dirty="0"/>
              <a:t>Theory for Linear Autoencoders</a:t>
            </a:r>
          </a:p>
        </p:txBody>
      </p:sp>
      <p:sp>
        <p:nvSpPr>
          <p:cNvPr id="3" name="Content Placeholder 2">
            <a:extLst>
              <a:ext uri="{FF2B5EF4-FFF2-40B4-BE49-F238E27FC236}">
                <a16:creationId xmlns:a16="http://schemas.microsoft.com/office/drawing/2014/main" id="{48EB643A-D605-4358-CC8F-45F43837D597}"/>
              </a:ext>
            </a:extLst>
          </p:cNvPr>
          <p:cNvSpPr>
            <a:spLocks noGrp="1"/>
          </p:cNvSpPr>
          <p:nvPr>
            <p:ph idx="1"/>
          </p:nvPr>
        </p:nvSpPr>
        <p:spPr>
          <a:xfrm>
            <a:off x="745102" y="1564746"/>
            <a:ext cx="10701793" cy="4610556"/>
          </a:xfrm>
        </p:spPr>
        <p:txBody>
          <a:bodyPr/>
          <a:lstStyle/>
          <a:p>
            <a:pPr marL="0" indent="0">
              <a:buNone/>
            </a:pPr>
            <a:r>
              <a:rPr lang="en-US" dirty="0"/>
              <a:t>Consider a linear encoder</a:t>
            </a:r>
          </a:p>
          <a:p>
            <a:pPr marL="0" indent="0">
              <a:buNone/>
            </a:pPr>
            <a:endParaRPr lang="en-US" sz="2000" dirty="0"/>
          </a:p>
          <a:p>
            <a:pPr marL="0" indent="0">
              <a:buNone/>
            </a:pPr>
            <a:r>
              <a:rPr lang="en-US" sz="2000" dirty="0"/>
              <a:t>  </a:t>
            </a:r>
          </a:p>
          <a:p>
            <a:pPr marL="0" indent="0">
              <a:buNone/>
            </a:pPr>
            <a:r>
              <a:rPr lang="en-US" dirty="0"/>
              <a:t>and linear decoder</a:t>
            </a:r>
          </a:p>
          <a:p>
            <a:pPr marL="0" indent="0">
              <a:buNone/>
            </a:pPr>
            <a:r>
              <a:rPr lang="en-US" sz="2000" dirty="0"/>
              <a:t> </a:t>
            </a:r>
          </a:p>
          <a:p>
            <a:pPr marL="0" indent="0">
              <a:buNone/>
            </a:pPr>
            <a:r>
              <a:rPr lang="en-US" sz="2000" dirty="0"/>
              <a:t> </a:t>
            </a:r>
          </a:p>
          <a:p>
            <a:pPr marL="0" indent="0">
              <a:buNone/>
            </a:pPr>
            <a:r>
              <a:rPr lang="en-US" dirty="0"/>
              <a:t>then define a linear autoencoder</a:t>
            </a:r>
          </a:p>
        </p:txBody>
      </p:sp>
      <p:sp>
        <p:nvSpPr>
          <p:cNvPr id="4" name="Slide Number Placeholder 3">
            <a:extLst>
              <a:ext uri="{FF2B5EF4-FFF2-40B4-BE49-F238E27FC236}">
                <a16:creationId xmlns:a16="http://schemas.microsoft.com/office/drawing/2014/main" id="{4EE58B01-E03F-812A-5B6F-4881403B4A5B}"/>
              </a:ext>
            </a:extLst>
          </p:cNvPr>
          <p:cNvSpPr>
            <a:spLocks noGrp="1"/>
          </p:cNvSpPr>
          <p:nvPr>
            <p:ph type="sldNum" sz="quarter" idx="12"/>
          </p:nvPr>
        </p:nvSpPr>
        <p:spPr/>
        <p:txBody>
          <a:bodyPr/>
          <a:lstStyle/>
          <a:p>
            <a:fld id="{6113E31D-E2AB-40D1-8B51-AFA5AFEF393A}" type="slidenum">
              <a:rPr lang="en-US" smtClean="0"/>
              <a:pPr/>
              <a:t>9</a:t>
            </a:fld>
            <a:endParaRPr lang="en-US" dirty="0"/>
          </a:p>
        </p:txBody>
      </p:sp>
      <p:pic>
        <p:nvPicPr>
          <p:cNvPr id="8" name="Picture 7"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x = e_\bfx(\bfx) = \bfE\bfx, \qquad \bfE\in\bbR^{r_\bfx \times n}$&#10;&#10;\end{document}" title="IguanaTex Picture Display">
            <a:extLst>
              <a:ext uri="{FF2B5EF4-FFF2-40B4-BE49-F238E27FC236}">
                <a16:creationId xmlns:a16="http://schemas.microsoft.com/office/drawing/2014/main" id="{E4921E42-DC41-4574-1298-68A27F25934B}"/>
              </a:ext>
            </a:extLst>
          </p:cNvPr>
          <p:cNvPicPr>
            <a:picLocks noChangeAspect="1"/>
          </p:cNvPicPr>
          <p:nvPr>
            <p:custDataLst>
              <p:tags r:id="rId1"/>
            </p:custDataLst>
          </p:nvPr>
        </p:nvPicPr>
        <p:blipFill>
          <a:blip r:embed="rId12"/>
          <a:stretch>
            <a:fillRect/>
          </a:stretch>
        </p:blipFill>
        <p:spPr>
          <a:xfrm>
            <a:off x="3533865" y="2235203"/>
            <a:ext cx="5124266" cy="356267"/>
          </a:xfrm>
          <a:prstGeom prst="rect">
            <a:avLst/>
          </a:prstGeom>
        </p:spPr>
      </p:pic>
      <p:pic>
        <p:nvPicPr>
          <p:cNvPr id="10" name="Picture 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approx d_\bfx(\bfz_\bfx) = \bfD\bfz_\bfx \qquad \bfD\in\bbR^{n\times r_\bfx}$&#10;&#10;\end{document}" title="IguanaTex Picture Display">
            <a:extLst>
              <a:ext uri="{FF2B5EF4-FFF2-40B4-BE49-F238E27FC236}">
                <a16:creationId xmlns:a16="http://schemas.microsoft.com/office/drawing/2014/main" id="{50938B5F-ACFC-4751-199E-C686FC968CA2}"/>
              </a:ext>
            </a:extLst>
          </p:cNvPr>
          <p:cNvPicPr>
            <a:picLocks noChangeAspect="1"/>
          </p:cNvPicPr>
          <p:nvPr>
            <p:custDataLst>
              <p:tags r:id="rId2"/>
            </p:custDataLst>
          </p:nvPr>
        </p:nvPicPr>
        <p:blipFill>
          <a:blip r:embed="rId13"/>
          <a:stretch>
            <a:fillRect/>
          </a:stretch>
        </p:blipFill>
        <p:spPr>
          <a:xfrm>
            <a:off x="3114207" y="3532256"/>
            <a:ext cx="5963581" cy="407162"/>
          </a:xfrm>
          <a:prstGeom prst="rect">
            <a:avLst/>
          </a:prstGeom>
        </p:spPr>
      </p:pic>
      <p:pic>
        <p:nvPicPr>
          <p:cNvPr id="20" name="Picture 19"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x \circ e_\bfx)(\bfx)=\bfD\bfE\bfx$&#10;&#10;\end{document}" title="IguanaTex Picture Display">
            <a:extLst>
              <a:ext uri="{FF2B5EF4-FFF2-40B4-BE49-F238E27FC236}">
                <a16:creationId xmlns:a16="http://schemas.microsoft.com/office/drawing/2014/main" id="{73B61A0E-3331-AD28-BABC-E492C27FBC06}"/>
              </a:ext>
            </a:extLst>
          </p:cNvPr>
          <p:cNvPicPr>
            <a:picLocks noChangeAspect="1"/>
          </p:cNvPicPr>
          <p:nvPr>
            <p:custDataLst>
              <p:tags r:id="rId3"/>
            </p:custDataLst>
          </p:nvPr>
        </p:nvPicPr>
        <p:blipFill>
          <a:blip r:embed="rId14"/>
          <a:stretch>
            <a:fillRect/>
          </a:stretch>
        </p:blipFill>
        <p:spPr>
          <a:xfrm>
            <a:off x="3533865" y="4880203"/>
            <a:ext cx="3484038" cy="407162"/>
          </a:xfrm>
          <a:prstGeom prst="rect">
            <a:avLst/>
          </a:prstGeom>
        </p:spPr>
      </p:pic>
      <p:sp>
        <p:nvSpPr>
          <p:cNvPr id="13" name="Left Brace 12">
            <a:extLst>
              <a:ext uri="{FF2B5EF4-FFF2-40B4-BE49-F238E27FC236}">
                <a16:creationId xmlns:a16="http://schemas.microsoft.com/office/drawing/2014/main" id="{0CBD57F4-A668-4020-818C-36555ECA734D}"/>
              </a:ext>
            </a:extLst>
          </p:cNvPr>
          <p:cNvSpPr/>
          <p:nvPr/>
        </p:nvSpPr>
        <p:spPr>
          <a:xfrm rot="16200000">
            <a:off x="6387173" y="4939369"/>
            <a:ext cx="133936" cy="716285"/>
          </a:xfrm>
          <a:prstGeom prst="leftBrace">
            <a:avLst/>
          </a:prstGeom>
          <a:ln w="285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chemeClr val="accent4"/>
              </a:solidFill>
            </a:endParaRPr>
          </a:p>
        </p:txBody>
      </p:sp>
      <p:pic>
        <p:nvPicPr>
          <p:cNvPr id="15" name="Picture 14"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Y$&#10;&#10;\end{document}" title="IguanaTex Picture Display">
            <a:extLst>
              <a:ext uri="{FF2B5EF4-FFF2-40B4-BE49-F238E27FC236}">
                <a16:creationId xmlns:a16="http://schemas.microsoft.com/office/drawing/2014/main" id="{52D52FF2-EA87-F4A1-EB6A-5BE161C18ADD}"/>
              </a:ext>
            </a:extLst>
          </p:cNvPr>
          <p:cNvPicPr>
            <a:picLocks noChangeAspect="1"/>
          </p:cNvPicPr>
          <p:nvPr>
            <p:custDataLst>
              <p:tags r:id="rId4"/>
            </p:custDataLst>
          </p:nvPr>
        </p:nvPicPr>
        <p:blipFill>
          <a:blip r:embed="rId15"/>
          <a:stretch>
            <a:fillRect/>
          </a:stretch>
        </p:blipFill>
        <p:spPr>
          <a:xfrm>
            <a:off x="6192521" y="5440717"/>
            <a:ext cx="523240" cy="194298"/>
          </a:xfrm>
          <a:prstGeom prst="rect">
            <a:avLst/>
          </a:prstGeom>
        </p:spPr>
      </p:pic>
      <p:pic>
        <p:nvPicPr>
          <p:cNvPr id="18" name="Picture 17"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Y\bfx$&#10;&#10;\end{document}" title="IguanaTex Picture Display">
            <a:extLst>
              <a:ext uri="{FF2B5EF4-FFF2-40B4-BE49-F238E27FC236}">
                <a16:creationId xmlns:a16="http://schemas.microsoft.com/office/drawing/2014/main" id="{285A0C6B-4708-0AA9-914A-715046268D6C}"/>
              </a:ext>
            </a:extLst>
          </p:cNvPr>
          <p:cNvPicPr>
            <a:picLocks noChangeAspect="1"/>
          </p:cNvPicPr>
          <p:nvPr>
            <p:custDataLst>
              <p:tags r:id="rId5"/>
            </p:custDataLst>
          </p:nvPr>
        </p:nvPicPr>
        <p:blipFill>
          <a:blip r:embed="rId16"/>
          <a:stretch>
            <a:fillRect/>
          </a:stretch>
        </p:blipFill>
        <p:spPr>
          <a:xfrm>
            <a:off x="7161750" y="4898667"/>
            <a:ext cx="994743" cy="277943"/>
          </a:xfrm>
          <a:prstGeom prst="rect">
            <a:avLst/>
          </a:prstGeom>
        </p:spPr>
      </p:pic>
      <p:grpSp>
        <p:nvGrpSpPr>
          <p:cNvPr id="25" name="Group 24">
            <a:extLst>
              <a:ext uri="{FF2B5EF4-FFF2-40B4-BE49-F238E27FC236}">
                <a16:creationId xmlns:a16="http://schemas.microsoft.com/office/drawing/2014/main" id="{D278934C-EF41-126A-93BD-9854DB90952B}"/>
              </a:ext>
            </a:extLst>
          </p:cNvPr>
          <p:cNvGrpSpPr/>
          <p:nvPr/>
        </p:nvGrpSpPr>
        <p:grpSpPr>
          <a:xfrm>
            <a:off x="9999152" y="494052"/>
            <a:ext cx="1642495" cy="914400"/>
            <a:chOff x="9804400" y="503235"/>
            <a:chExt cx="1642495" cy="914400"/>
          </a:xfrm>
        </p:grpSpPr>
        <p:sp>
          <p:nvSpPr>
            <p:cNvPr id="5" name="Rectangle 4">
              <a:extLst>
                <a:ext uri="{FF2B5EF4-FFF2-40B4-BE49-F238E27FC236}">
                  <a16:creationId xmlns:a16="http://schemas.microsoft.com/office/drawing/2014/main" id="{5CA6C31B-3F95-2475-7C96-74276D0348E6}"/>
                </a:ext>
              </a:extLst>
            </p:cNvPr>
            <p:cNvSpPr/>
            <p:nvPr/>
          </p:nvSpPr>
          <p:spPr>
            <a:xfrm>
              <a:off x="9804400" y="503235"/>
              <a:ext cx="1642495" cy="914400"/>
            </a:xfrm>
            <a:prstGeom prst="rect">
              <a:avLst/>
            </a:prstGeom>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rapezoid 5">
              <a:extLst>
                <a:ext uri="{FF2B5EF4-FFF2-40B4-BE49-F238E27FC236}">
                  <a16:creationId xmlns:a16="http://schemas.microsoft.com/office/drawing/2014/main" id="{D2FB9B1D-53A0-FD27-DE62-D4ADA035A750}"/>
                </a:ext>
              </a:extLst>
            </p:cNvPr>
            <p:cNvSpPr/>
            <p:nvPr/>
          </p:nvSpPr>
          <p:spPr>
            <a:xfrm rot="16200000">
              <a:off x="10642182" y="768858"/>
              <a:ext cx="601811" cy="383154"/>
            </a:xfrm>
            <a:prstGeom prst="trapezoid">
              <a:avLst>
                <a:gd name="adj" fmla="val 34093"/>
              </a:avLst>
            </a:prstGeom>
            <a:solidFill>
              <a:srgbClr val="BF9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7" name="Trapezoid 6">
              <a:extLst>
                <a:ext uri="{FF2B5EF4-FFF2-40B4-BE49-F238E27FC236}">
                  <a16:creationId xmlns:a16="http://schemas.microsoft.com/office/drawing/2014/main" id="{7B5087A9-9611-1EBC-D34D-1AA8DC3282ED}"/>
                </a:ext>
              </a:extLst>
            </p:cNvPr>
            <p:cNvSpPr/>
            <p:nvPr/>
          </p:nvSpPr>
          <p:spPr>
            <a:xfrm rot="5400000" flipH="1">
              <a:off x="10026836" y="768858"/>
              <a:ext cx="601811" cy="383154"/>
            </a:xfrm>
            <a:prstGeom prst="trapezoid">
              <a:avLst>
                <a:gd name="adj" fmla="val 34205"/>
              </a:avLst>
            </a:prstGeom>
            <a:solidFill>
              <a:srgbClr val="ECA9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Rectangle 8">
              <a:extLst>
                <a:ext uri="{FF2B5EF4-FFF2-40B4-BE49-F238E27FC236}">
                  <a16:creationId xmlns:a16="http://schemas.microsoft.com/office/drawing/2014/main" id="{519B6494-107F-40F3-B556-B6538B8D433A}"/>
                </a:ext>
              </a:extLst>
            </p:cNvPr>
            <p:cNvSpPr/>
            <p:nvPr/>
          </p:nvSpPr>
          <p:spPr>
            <a:xfrm>
              <a:off x="9942331" y="659530"/>
              <a:ext cx="177773" cy="601811"/>
            </a:xfrm>
            <a:prstGeom prst="rect">
              <a:avLst/>
            </a:prstGeom>
            <a:solidFill>
              <a:srgbClr val="80B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9" name="Rectangle 18">
              <a:extLst>
                <a:ext uri="{FF2B5EF4-FFF2-40B4-BE49-F238E27FC236}">
                  <a16:creationId xmlns:a16="http://schemas.microsoft.com/office/drawing/2014/main" id="{46AF3E1C-3239-6843-6DBB-77DC29DEE826}"/>
                </a:ext>
              </a:extLst>
            </p:cNvPr>
            <p:cNvSpPr/>
            <p:nvPr/>
          </p:nvSpPr>
          <p:spPr>
            <a:xfrm>
              <a:off x="10535378" y="791448"/>
              <a:ext cx="200072" cy="337974"/>
            </a:xfrm>
            <a:prstGeom prst="rect">
              <a:avLst/>
            </a:prstGeom>
            <a:solidFill>
              <a:srgbClr val="F6D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 name="Rectangle 10">
              <a:extLst>
                <a:ext uri="{FF2B5EF4-FFF2-40B4-BE49-F238E27FC236}">
                  <a16:creationId xmlns:a16="http://schemas.microsoft.com/office/drawing/2014/main" id="{E3AAAC22-196D-C299-FD62-CF812DD4EE2F}"/>
                </a:ext>
              </a:extLst>
            </p:cNvPr>
            <p:cNvSpPr/>
            <p:nvPr/>
          </p:nvSpPr>
          <p:spPr>
            <a:xfrm>
              <a:off x="11151069" y="659529"/>
              <a:ext cx="177773" cy="601811"/>
            </a:xfrm>
            <a:prstGeom prst="rect">
              <a:avLst/>
            </a:prstGeom>
            <a:solidFill>
              <a:srgbClr val="80B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16" name="Picture 15"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68685768-F11D-8AA7-06FC-FDF0F442F3AA}"/>
                </a:ext>
              </a:extLst>
            </p:cNvPr>
            <p:cNvPicPr>
              <a:picLocks noChangeAspect="1"/>
            </p:cNvPicPr>
            <p:nvPr>
              <p:custDataLst>
                <p:tags r:id="rId6"/>
              </p:custDataLst>
            </p:nvPr>
          </p:nvPicPr>
          <p:blipFill>
            <a:blip r:embed="rId17"/>
            <a:stretch>
              <a:fillRect/>
            </a:stretch>
          </p:blipFill>
          <p:spPr>
            <a:xfrm>
              <a:off x="9986629" y="925703"/>
              <a:ext cx="89176" cy="69464"/>
            </a:xfrm>
            <a:prstGeom prst="rect">
              <a:avLst/>
            </a:prstGeom>
          </p:spPr>
        </p:pic>
        <p:pic>
          <p:nvPicPr>
            <p:cNvPr id="17" name="Picture 16"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title="IguanaTex Picture Display">
              <a:extLst>
                <a:ext uri="{FF2B5EF4-FFF2-40B4-BE49-F238E27FC236}">
                  <a16:creationId xmlns:a16="http://schemas.microsoft.com/office/drawing/2014/main" id="{DEB4B7AD-593C-615D-C348-A7563C8C4F83}"/>
                </a:ext>
              </a:extLst>
            </p:cNvPr>
            <p:cNvPicPr>
              <a:picLocks noChangeAspect="1"/>
            </p:cNvPicPr>
            <p:nvPr>
              <p:custDataLst>
                <p:tags r:id="rId7"/>
              </p:custDataLst>
            </p:nvPr>
          </p:nvPicPr>
          <p:blipFill>
            <a:blip r:embed="rId17"/>
            <a:stretch>
              <a:fillRect/>
            </a:stretch>
          </p:blipFill>
          <p:spPr>
            <a:xfrm>
              <a:off x="11195367" y="925702"/>
              <a:ext cx="89176" cy="69464"/>
            </a:xfrm>
            <a:prstGeom prst="rect">
              <a:avLst/>
            </a:prstGeom>
          </p:spPr>
        </p:pic>
        <p:pic>
          <p:nvPicPr>
            <p:cNvPr id="22" name="Picture 21"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x(\bfx)$&#10;&#10;\end{document}" title="IguanaTex Picture Display">
              <a:extLst>
                <a:ext uri="{FF2B5EF4-FFF2-40B4-BE49-F238E27FC236}">
                  <a16:creationId xmlns:a16="http://schemas.microsoft.com/office/drawing/2014/main" id="{1DDCBB95-0DF6-2DB1-7C17-824A1776BF5D}"/>
                </a:ext>
              </a:extLst>
            </p:cNvPr>
            <p:cNvPicPr>
              <a:picLocks noChangeAspect="1"/>
            </p:cNvPicPr>
            <p:nvPr>
              <p:custDataLst>
                <p:tags r:id="rId8"/>
              </p:custDataLst>
            </p:nvPr>
          </p:nvPicPr>
          <p:blipFill>
            <a:blip r:embed="rId18"/>
            <a:stretch>
              <a:fillRect/>
            </a:stretch>
          </p:blipFill>
          <p:spPr>
            <a:xfrm>
              <a:off x="10191967" y="899483"/>
              <a:ext cx="271548" cy="121905"/>
            </a:xfrm>
            <a:prstGeom prst="rect">
              <a:avLst/>
            </a:prstGeom>
          </p:spPr>
        </p:pic>
        <p:pic>
          <p:nvPicPr>
            <p:cNvPr id="23" name="Picture 22"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x$&#10;&#10;\end{document}" title="IguanaTex Picture Display">
              <a:extLst>
                <a:ext uri="{FF2B5EF4-FFF2-40B4-BE49-F238E27FC236}">
                  <a16:creationId xmlns:a16="http://schemas.microsoft.com/office/drawing/2014/main" id="{51787DA6-3254-789A-9511-0B8615B06320}"/>
                </a:ext>
              </a:extLst>
            </p:cNvPr>
            <p:cNvPicPr>
              <a:picLocks noChangeAspect="1"/>
            </p:cNvPicPr>
            <p:nvPr>
              <p:custDataLst>
                <p:tags r:id="rId9"/>
              </p:custDataLst>
            </p:nvPr>
          </p:nvPicPr>
          <p:blipFill>
            <a:blip r:embed="rId19"/>
            <a:stretch>
              <a:fillRect/>
            </a:stretch>
          </p:blipFill>
          <p:spPr>
            <a:xfrm>
              <a:off x="10578476" y="924302"/>
              <a:ext cx="113876" cy="72267"/>
            </a:xfrm>
            <a:prstGeom prst="rect">
              <a:avLst/>
            </a:prstGeom>
          </p:spPr>
        </p:pic>
        <p:pic>
          <p:nvPicPr>
            <p:cNvPr id="24" name="Picture 23" descr="\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x(\bfz_\bfx)$&#10;&#10;\end{document}" title="IguanaTex Picture Display">
              <a:extLst>
                <a:ext uri="{FF2B5EF4-FFF2-40B4-BE49-F238E27FC236}">
                  <a16:creationId xmlns:a16="http://schemas.microsoft.com/office/drawing/2014/main" id="{797D1D91-468A-ECA9-6FF5-77FE73AD64D5}"/>
                </a:ext>
              </a:extLst>
            </p:cNvPr>
            <p:cNvPicPr>
              <a:picLocks noChangeAspect="1"/>
            </p:cNvPicPr>
            <p:nvPr>
              <p:custDataLst>
                <p:tags r:id="rId10"/>
              </p:custDataLst>
            </p:nvPr>
          </p:nvPicPr>
          <p:blipFill>
            <a:blip r:embed="rId20"/>
            <a:stretch>
              <a:fillRect/>
            </a:stretch>
          </p:blipFill>
          <p:spPr>
            <a:xfrm>
              <a:off x="10777750" y="899483"/>
              <a:ext cx="330675" cy="121904"/>
            </a:xfrm>
            <a:prstGeom prst="rect">
              <a:avLst/>
            </a:prstGeom>
          </p:spPr>
        </p:pic>
      </p:grpSp>
    </p:spTree>
    <p:extLst>
      <p:ext uri="{BB962C8B-B14F-4D97-AF65-F5344CB8AC3E}">
        <p14:creationId xmlns:p14="http://schemas.microsoft.com/office/powerpoint/2010/main" val="208966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715.4105"/>
  <p:tag name="OUTPUTTYPE" val="PNG"/>
  <p:tag name="IGUANATEXVERSION" val="162"/>
  <p:tag name="LATEXADDIN" val="\documentclass{article}&#10;\usepackage{amsmath}&#10;\pagestyle{empty}&#10;\begin{document}&#10;&#10;$A(\textbf{x}) + \boldsymbol \epsilon = \textbf{b}$&#10;&#10;\end{document}"/>
  <p:tag name="IGUANATEXSIZE" val="32"/>
  <p:tag name="IGUANATEXCURSOR" val="11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 1200"/>
  <p:tag name="ORIGINALHEIGHT" val=" 29.24638"/>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20.2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bfz_\bfx)$&#10;&#10;\end{document}"/>
  <p:tag name="IGUANATEXSIZE" val="32"/>
  <p:tag name="IGUANATEXCURSOR" val="347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 1200"/>
  <p:tag name="ORIGINALHEIGHT" val=" 137.9828"/>
  <p:tag name="ORIGINALWIDTH" val=" 374.9532"/>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dagger(\bfz_\bfb)$&#10;&#10;\end{document}"/>
  <p:tag name="IGUANATEXSIZE" val="32"/>
  <p:tag name="IGUANATEXCURSOR" val="348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 1200"/>
  <p:tag name="ORIGINALHEIGHT" val=" 448.4439"/>
  <p:tag name="ORIGINALWIDTH" val=" 1607.799"/>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Z_\bfB = &#10;    \begin{bmatrix}&#10;        | &amp;  &amp; |\\&#10;        e_\bfb(\bfb_1) &amp; \ldots &amp; e_\bfb(\bfb_N)\\&#10;        | &amp;  &amp; |&#10;    \end{bmatrix} $$&#10;&#10;\end{document}"/>
  <p:tag name="IGUANATEXSIZE" val="28"/>
  <p:tag name="IGUANATEXCURSOR" val="375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 1200"/>
  <p:tag name="ORIGINALHEIGHT" val=" 448.4439"/>
  <p:tag name="ORIGINALWIDTH" val=" 1598.8"/>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Z_\bfX = &#10;    \begin{bmatrix}&#10;        | &amp;  &amp; |\\&#10;        e_\bfx(\bfx_1) &amp; \ldots &amp; e_\bfx(\bfx_N)\\&#10;        | &amp;  &amp; |&#10;    \end{bmatrix} $$&#10;&#10;\end{document}"/>
  <p:tag name="IGUANATEXSIZE" val="28"/>
  <p:tag name="IGUANATEXCURSOR" val="379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 1200"/>
  <p:tag name="ORIGINALHEIGHT" val=" 89.23882"/>
  <p:tag name="ORIGINALWIDTH" val=" 86.2392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48.481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 1200"/>
  <p:tag name="ORIGINALHEIGHT" val=" 83.23961"/>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 1200"/>
  <p:tag name="ORIGINALHEIGHT" val=" 56.24299"/>
  <p:tag name="ORIGINALWIDTH" val=" 49.4937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p:tag name="IGUANATEXSIZE" val="32"/>
  <p:tag name="IGUANATEXCURSOR" val="34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 1200"/>
  <p:tag name="ORIGINALHEIGHT" val=" 29.24638"/>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010.87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D_\bfb \bfE_\bfb \bfb - \bfb \|}/{\|\bfb\|}$$&#10;&#10;\end{document}"/>
  <p:tag name="IGUANATEXSIZE" val="20"/>
  <p:tag name="IGUANATEXCURSOR" val="369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993.6257"/>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D_\bfx \bfE_\bfx \bfx - \bfx \|}/{\|\bfx\|}$$&#10;&#10;\end{document}"/>
  <p:tag name="IGUANATEXSIZE" val="20"/>
  <p:tag name="IGUANATEXCURSOR" val="369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 1200"/>
  <p:tag name="ORIGINALHEIGHT" val=" 144.7319"/>
  <p:tag name="ORIGINALWIDTH" val=" 1187.851"/>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D_\bfx \bfM^\dagger \bfE_\bfb \bfb - \bfx \|}/{\|\bfx\|}$$&#10;&#10;\end{document}"/>
  <p:tag name="IGUANATEXSIZE" val="20"/>
  <p:tag name="IGUANATEXCURSOR" val="370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 1200"/>
  <p:tag name="ORIGINALHEIGHT" val=" 164.9794"/>
  <p:tag name="ORIGINALWIDTH" val=" 1490.81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bfV_{\bfA,r} \bfSigma_{\bfA,r}^{-1} \bfU_{\bfA,r}^\top \bfb-\bfx\|}/{\|\bfx\|}$$&#10;&#10;\end{document}"/>
  <p:tag name="IGUANATEXSIZE" val="20"/>
  <p:tag name="IGUANATEXCURSOR" val="372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950.8811"/>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rm FBP}(\bfb) - \bfx \|}{\|\bfx\|}$$&#10;&#10;\end{document}"/>
  <p:tag name="IGUANATEXSIZE" val="20"/>
  <p:tag name="IGUANATEXCURSOR" val="365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98.9876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A$&#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715.4105"/>
  <p:tag name="OUTPUTTYPE" val="PNG"/>
  <p:tag name="IGUANATEXVERSION" val="162"/>
  <p:tag name="LATEXADDIN" val="\documentclass{article}&#10;\usepackage{amsmath}&#10;\pagestyle{empty}&#10;\begin{document}&#10;&#10;$A(\textbf{x}) + \boldsymbol \epsilon = \textbf{b}$&#10;&#10;\end{document}"/>
  <p:tag name="IGUANATEXSIZE" val="32"/>
  <p:tag name="IGUANATEXCURSOR" val="11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 1200"/>
  <p:tag name="ORIGINALHEIGHT" val=" 83.23961"/>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 1200"/>
  <p:tag name="ORIGINALHEIGHT" val=" 56.24299"/>
  <p:tag name="ORIGINALWIDTH" val=" 49.4937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p:tag name="IGUANATEXSIZE" val="32"/>
  <p:tag name="IGUANATEXCURSOR" val="34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 1200"/>
  <p:tag name="ORIGINALHEIGHT" val=" 29.24638"/>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98.9876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A$&#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71.24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 1200"/>
  <p:tag name="ORIGINALHEIGHT" val=" 294.7131"/>
  <p:tag name="ORIGINALWIDTH" val=" 1007.87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d_\bfb \circ e_\bfb)(\bfb)-\bfb\|}{\|\bfb \|}$$&#10;&#10;\end{document}"/>
  <p:tag name="IGUANATEXSIZE" val="18"/>
  <p:tag name="IGUANATEXCURSOR" val="369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 1200"/>
  <p:tag name="ORIGINALHEIGHT" val=" 294.7131"/>
  <p:tag name="ORIGINALWIDTH" val=" 1218.598"/>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d_\bfb(\bfM e_\bfx(\bfx_{\rm pred})) - \bfb\|}{\|\bfb\|}$$&#10;&#10;\end{document}"/>
  <p:tag name="IGUANATEXSIZE" val="18"/>
  <p:tag name="IGUANATEXCURSOR" val="370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 1200"/>
  <p:tag name="ORIGINALHEIGHT" val=" 299.2126"/>
  <p:tag name="ORIGINALWIDTH" val=" 1391.826"/>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d_\bfx \circ e_\bfx)(\bfx_{\rm pred}) - \bfx_{\rm pred}\|}{\|\bfx_{\rm pred} \|}$$&#10;&#10;\end{document}"/>
  <p:tag name="IGUANATEXSIZE" val="18"/>
  <p:tag name="IGUANATEXCURSOR" val="372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 1200"/>
  <p:tag name="ORIGINALHEIGHT" val=" 311.961"/>
  <p:tag name="ORIGINALWIDTH" val=" 1263.592"/>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bfM^\dagger e_\bfb(\bfb) - e_\bfx(\bfx_{\rm pred}) \|}{\|e_\bfx(\bfx_{\rm pred}) \|}$$&#10;&#10;\end{document}"/>
  <p:tag name="IGUANATEXSIZE" val="18"/>
  <p:tag name="IGUANATEXCURSOR" val="371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 1200"/>
  <p:tag name="ORIGINALHEIGHT" val=" 294.7131"/>
  <p:tag name="ORIGINALWIDTH" val=" 1211.099"/>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frac{\|\bfM e_\bfx(\bfx_{\rm pred}) - e_\bfb(\bfb) \|}{\|e_\bfb(\bfb)\|}$$&#10;&#10;\end{document}"/>
  <p:tag name="IGUANATEXSIZE" val="18"/>
  <p:tag name="IGUANATEXCURSOR" val="370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715.4105"/>
  <p:tag name="OUTPUTTYPE" val="PNG"/>
  <p:tag name="IGUANATEXVERSION" val="162"/>
  <p:tag name="LATEXADDIN" val="\documentclass{article}&#10;\usepackage{amsmath}&#10;\pagestyle{empty}&#10;\begin{document}&#10;&#10;$A(\textbf{x}) + \boldsymbol \epsilon = \textbf{b}$&#10;&#10;\end{document}"/>
  <p:tag name="IGUANATEXSIZE" val="32"/>
  <p:tag name="IGUANATEXCURSOR" val="11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 1200"/>
  <p:tag name="ORIGINALHEIGHT" val=" 89.23882"/>
  <p:tag name="ORIGINALWIDTH" val=" 86.2392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48.481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715.4105"/>
  <p:tag name="OUTPUTTYPE" val="PNG"/>
  <p:tag name="IGUANATEXVERSION" val="162"/>
  <p:tag name="LATEXADDIN" val="\documentclass{article}&#10;\usepackage{amsmath}&#10;\pagestyle{empty}&#10;\begin{document}&#10;&#10;$A(\textbf{x}) + \boldsymbol \epsilon = \textbf{b}$&#10;&#10;\end{document}"/>
  <p:tag name="IGUANATEXSIZE" val="32"/>
  <p:tag name="IGUANATEXCURSOR" val="11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 1200"/>
  <p:tag name="ORIGINALHEIGHT" val=" 83.23961"/>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 1200"/>
  <p:tag name="ORIGINALHEIGHT" val=" 56.24299"/>
  <p:tag name="ORIGINALWIDTH" val=" 49.4937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p:tag name="IGUANATEXSIZE" val="32"/>
  <p:tag name="IGUANATEXCURSOR" val="34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 1200"/>
  <p:tag name="ORIGINALHEIGHT" val=" 29.24638"/>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 1200"/>
  <p:tag name="ORIGINALHEIGHT" val=" 230.9711"/>
  <p:tag name="ORIGINALWIDTH" val=" 2752.156"/>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widehat\bfz = \argmin_{\bfz \in \calZ_x} \tfrac12 \| A(d_\bfx(\bfz)) - \bfb\|_2^2 + \tfrac{\alpha}{2} \|\bfz - \bfM^\dagger e_\bfb(\bfb)\|_2^2$$&#10;&#10;\end{document}"/>
  <p:tag name="IGUANATEXSIZE" val="24"/>
  <p:tag name="IGUANATEXCURSOR" val="3775"/>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 1200"/>
  <p:tag name="ORIGINALHEIGHT" val=" 125.9843"/>
  <p:tag name="ORIGINALWIDTH" val=" 517.435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widehat\bfx = d_\bfx(\widehat\bfz)$$&#10;&#10;\end{document}"/>
  <p:tag name="IGUANATEXSIZE" val="24"/>
  <p:tag name="IGUANATEXCURSOR" val="371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 1200"/>
  <p:tag name="ORIGINALHEIGHT" val=" 89.23882"/>
  <p:tag name="ORIGINALWIDTH" val=" 86.2392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48.481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 1200"/>
  <p:tag name="ORIGINALHEIGHT" val=" 83.23961"/>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 1200"/>
  <p:tag name="ORIGINALHEIGHT" val=" 56.24299"/>
  <p:tag name="ORIGINALWIDTH" val=" 49.4937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p:tag name="IGUANATEXSIZE" val="32"/>
  <p:tag name="IGUANATEXCURSOR" val="34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 1200"/>
  <p:tag name="ORIGINALHEIGHT" val=" 29.24638"/>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 1200"/>
  <p:tag name="ORIGINALHEIGHT" val=" 90.73866"/>
  <p:tag name="ORIGINALWIDTH" val=" 679.415"/>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bbR^n \to \bbR^q$&#10;&#10;\end{document}"/>
  <p:tag name="IGUANATEXSIZE" val="28"/>
  <p:tag name="IGUANATEXCURSOR" val="348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71.24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 1200"/>
  <p:tag name="ORIGINALHEIGHT" val=" 154.4807"/>
  <p:tag name="ORIGINALWIDTH" val=" 404.1995"/>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x_j\}_{j=1}^N$&#10;&#10;\end{document}"/>
  <p:tag name="IGUANATEXSIZE" val="28"/>
  <p:tag name="IGUANATEXCURSOR" val="34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 1200"/>
  <p:tag name="ORIGINALHEIGHT" val=" 173.9783"/>
  <p:tag name="ORIGINALWIDTH" val=" 386.2017"/>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_j\}_{j=1}^Q$&#10;&#10;\end{document}"/>
  <p:tag name="IGUANATEXSIZE" val="28"/>
  <p:tag name="IGUANATEXCURSOR" val="34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 1200"/>
  <p:tag name="ORIGINALHEIGHT" val=" 154.4807"/>
  <p:tag name="ORIGINALWIDTH" val=" 692.1635"/>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_j,\bfx_j)\}_{j=1}^J$&#10;&#10;\end{document}"/>
  <p:tag name="IGUANATEXSIZE" val="28"/>
  <p:tag name="IGUANATEXCURSOR" val="348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71.24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53.99323"/>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10;&#10;\end{document}"/>
  <p:tag name="IGUANATEXSIZE" val="32"/>
  <p:tag name="IGUANATEXCURSOR" val="347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16.7229"/>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bfb)$&#10;&#10;\end{document}"/>
  <p:tag name="IGUANATEXSIZE" val="32"/>
  <p:tag name="IGUANATEXCURSOR" val="347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08.4739"/>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bfz)$&#10;&#10;\end{document}"/>
  <p:tag name="IGUANATEXSIZE" val="32"/>
  <p:tag name="IGUANATEXCURSOR" val="347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 1200"/>
  <p:tag name="ORIGINALHEIGHT" val=" 90.73866"/>
  <p:tag name="ORIGINALWIDTH" val=" 373.4533"/>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 \in \bbR^n$&#10;&#10;\end{document}"/>
  <p:tag name="IGUANATEXSIZE" val="28"/>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 1200"/>
  <p:tag name="ORIGINALHEIGHT" val=" 90.73866"/>
  <p:tag name="ORIGINALWIDTH" val=" 373.4533"/>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 \in \bbR^n$&#10;&#10;\end{document}"/>
  <p:tag name="IGUANATEXSIZE" val="28"/>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 1200"/>
  <p:tag name="ORIGINALHEIGHT" val=" 91.48859"/>
  <p:tag name="ORIGINALWIDTH" val=" 362.2047"/>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 \in \bbR^q$&#10;&#10;\end{document}"/>
  <p:tag name="IGUANATEXSIZE" val="28"/>
  <p:tag name="IGUANATEXCURSOR" val="348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390.326"/>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 \in \bbR^r$ with $r&lt;{\rm min}(q, n)$&#10;&#10;\end{document}"/>
  <p:tag name="IGUANATEXSIZE" val="32"/>
  <p:tag name="IGUANATEXCURSOR" val="350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629.9213"/>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bbR^q\to\bbR^r$&#10;&#10;\end{document}"/>
  <p:tag name="IGUANATEXSIZE" val="32"/>
  <p:tag name="IGUANATEXCURSOR" val="348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 1200"/>
  <p:tag name="ORIGINALHEIGHT" val=" 87.73905"/>
  <p:tag name="ORIGINALWIDTH" val=" 650.9186"/>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bbR^r\to\bbR^n$&#10;&#10;\end{document}"/>
  <p:tag name="IGUANATEXSIZE" val="32"/>
  <p:tag name="IGUANATEXCURSOR" val="348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 1200"/>
  <p:tag name="ORIGINALHEIGHT" val=" 380.2025"/>
  <p:tag name="ORIGINALWIDTH" val=" 1154.106"/>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egin{equation*}&#10;\frac{1}{J}\sum_{j=1}^J\|d(e(\bfb_j))-\bfx_j\|&#10;\end{equation*}&#10;&#10;\end{document}"/>
  <p:tag name="IGUANATEXSIZE" val="24"/>
  <p:tag name="IGUANATEXCURSOR" val="349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 1200"/>
  <p:tag name="ORIGINALHEIGHT" val=" 154.4807"/>
  <p:tag name="ORIGINALWIDTH" val=" 692.1635"/>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_j,\bfx_j)\}_{j=1}^J$&#10;&#10;\end{document}"/>
  <p:tag name="IGUANATEXSIZE" val="28"/>
  <p:tag name="IGUANATEXCURSOR" val="348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 1200"/>
  <p:tag name="ORIGINALHEIGHT" val=" 380.2025"/>
  <p:tag name="ORIGINALWIDTH" val=" 1271.09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egin{equation*}&#10;\frac{1}{J}\sum_{j=1}^J\|(d\circ e)(\bfb_j)-\bfx_j\|&#10;\end{equation*}&#10;&#10;\end{document}"/>
  <p:tag name="IGUANATEXSIZE" val="24"/>
  <p:tag name="IGUANATEXCURSOR" val="352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 1200"/>
  <p:tag name="ORIGINALHEIGHT" val=" 91.48859"/>
  <p:tag name="ORIGINALWIDTH" val=" 362.2047"/>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 \in \bbR^q$&#10;&#10;\end{document}"/>
  <p:tag name="IGUANATEXSIZE" val="28"/>
  <p:tag name="IGUANATEXCURSOR" val="348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 1200"/>
  <p:tag name="ORIGINALHEIGHT" val=" 122.2347"/>
  <p:tag name="ORIGINALWIDTH" val=" 1112.1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b \in \bbR^r_\bfb$ with $r_\bfb&lt;q$&#10;&#10;\end{document}"/>
  <p:tag name="IGUANATEXSIZE" val="32"/>
  <p:tag name="IGUANATEXCURSOR" val="350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 1200"/>
  <p:tag name="ORIGINALHEIGHT" val=" 104.9868"/>
  <p:tag name="ORIGINALWIDTH" val=" 749.156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b:\bbR^q\to\bbR^{r_\bfb}$&#10;&#10;\end{document}"/>
  <p:tag name="IGUANATEXSIZE" val="32"/>
  <p:tag name="IGUANATEXCURSOR" val="349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 1200"/>
  <p:tag name="ORIGINALHEIGHT" val=" 90.73866"/>
  <p:tag name="ORIGINALWIDTH" val=" 341.2073"/>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 \in \bbR^q$&#10;&#10;\end{document}"/>
  <p:tag name="IGUANATEXSIZE" val="28"/>
  <p:tag name="IGUANATEXCURSOR" val="348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 1200"/>
  <p:tag name="ORIGINALHEIGHT" val=" 105.7368"/>
  <p:tag name="ORIGINALWIDTH" val=" 775.403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b:\bbR^{r_\bfb}\to\bbR^n$&#10;&#10;\end{document}"/>
  <p:tag name="IGUANATEXSIZE" val="32"/>
  <p:tag name="IGUANATEXCURSOR" val="348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 1200"/>
  <p:tag name="ORIGINALHEIGHT" val=" 392.9509"/>
  <p:tag name="ORIGINALWIDTH" val=" 1330.33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egin{equation*}&#10;\frac{1}{J'}\sum_{j=1}^{J'}\|d_\bfb(e_\bfb(\bfb_j))-\bfb_j\|&#10;\end{equation*}&#10;&#10;\end{document}"/>
  <p:tag name="IGUANATEXSIZE" val="24"/>
  <p:tag name="IGUANATEXCURSOR" val="351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 1200"/>
  <p:tag name="ORIGINALHEIGHT" val=" 167.979"/>
  <p:tag name="ORIGINALWIDTH" val=" 412.448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_j\}_{j=1}^{J'}$&#10;&#10;\end{document}"/>
  <p:tag name="IGUANATEXSIZE" val="28"/>
  <p:tag name="IGUANATEXCURSOR" val="348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85.7143"/>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b(\bfb)$&#10;&#10;\end{document}"/>
  <p:tag name="IGUANATEXSIZE" val="32"/>
  <p:tag name="IGUANATEXCURSOR" val="347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 1200"/>
  <p:tag name="ORIGINALHEIGHT" val=" 74.99063"/>
  <p:tag name="ORIGINALWIDTH" val=" 118.4852"/>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b$&#10;&#10;\end{document}"/>
  <p:tag name="IGUANATEXSIZE" val="32"/>
  <p:tag name="IGUANATEXCURSOR" val="347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46.4567"/>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b(\bfz_\bfb)$&#10;&#10;\end{document}"/>
  <p:tag name="IGUANATEXSIZE" val="32"/>
  <p:tag name="IGUANATEXCURSOR" val="348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404.57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bfx) = d_\bfb(m(e_\bfx(\bfx)))\approx\bfb$$&#10;&#10;\end{document}"/>
  <p:tag name="IGUANATEXSIZE" val="24"/>
  <p:tag name="IGUANATEXCURSOR" val="373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404.57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bfx) = d_\bfb(m(e_\bfx(\bfx)))\approx\bfb$$&#10;&#10;\end{document}"/>
  <p:tag name="IGUANATEXSIZE" val="24"/>
  <p:tag name="IGUANATEXCURSOR" val="373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 1200"/>
  <p:tag name="ORIGINALHEIGHT" val=" 91.48859"/>
  <p:tag name="ORIGINALWIDTH" val=" 362.2047"/>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 \in \bbR^q$&#10;&#10;\end{document}"/>
  <p:tag name="IGUANATEXSIZE" val="28"/>
  <p:tag name="IGUANATEXCURSOR" val="348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 1200"/>
  <p:tag name="ORIGINALHEIGHT" val=" 144.7319"/>
  <p:tag name="ORIGINALWIDTH" val=" 1514.811"/>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dagger(\bfb)=d_\bfx(m^\dagger (e_\bfb(\bfb)))\approx \bfx$$&#10;&#10;\end{document}"/>
  <p:tag name="IGUANATEXSIZE" val="24"/>
  <p:tag name="IGUANATEXCURSOR" val="370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 1200"/>
  <p:tag name="ORIGINALHEIGHT" val=" 144.7319"/>
  <p:tag name="ORIGINALWIDTH" val=" 1514.811"/>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M}{{\mathcal{M}}}&#10;\newcommand{\calR}{{\mathcal{R}}}&#10;\newcommand{\calT}{{\mathcal{T}}}&#10;\newcommand{\calZ}{{\mathcal{Z}}}&#10;&#10;% Math Operators&#10;\DeclareMathOperator*{\argmin}{arg\,min}&#10;\DeclareMathOperator*{\rank}{rank}&#10;\DeclareMathOperator*{\trace}{tr}&#10;\def\t{\ensuremath{^\top}}&#10;&#10;\begin{document}&#10;&#10;$$P^\dagger(\bfb)=d_\bfx(m^\dagger (e_\bfb(\bfb)))\approx \bfx$$&#10;&#10;\end{document}"/>
  <p:tag name="IGUANATEXSIZE" val="24"/>
  <p:tag name="IGUANATEXCURSOR" val="370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20.2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bfz_\bfx)$&#10;&#10;\end{document}"/>
  <p:tag name="IGUANATEXSIZE" val="32"/>
  <p:tag name="IGUANATEXCURSOR" val="347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 1200"/>
  <p:tag name="ORIGINALHEIGHT" val=" 137.9828"/>
  <p:tag name="ORIGINALWIDTH" val=" 374.9532"/>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m^\dagger(\bfz_\bfb)$&#10;&#10;\end{document}"/>
  <p:tag name="IGUANATEXSIZE" val="32"/>
  <p:tag name="IGUANATEXCURSOR" val="348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71.24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71.24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78.965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x(\bfx)$&#10;&#10;\end{document}"/>
  <p:tag name="IGUANATEXSIZE" val="32"/>
  <p:tag name="IGUANATEXCURSOR" val="347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 1200"/>
  <p:tag name="ORIGINALHEIGHT" val=" 74.24071"/>
  <p:tag name="ORIGINALWIDTH" val=" 116.985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x$&#10;&#10;\end{document}"/>
  <p:tag name="IGUANATEXSIZE" val="32"/>
  <p:tag name="IGUANATEXCURSOR" val="347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39.7076"/>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x(\bfz_\bfx)$&#10;&#10;\end{document}"/>
  <p:tag name="IGUANATEXSIZE" val="32"/>
  <p:tag name="IGUANATEXCURSOR" val="3483"/>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 1200"/>
  <p:tag name="ORIGINALHEIGHT" val=" 89.23882"/>
  <p:tag name="ORIGINALWIDTH" val=" 86.2392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A$&#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85.7143"/>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b(\bfb)$&#10;&#10;\end{document}"/>
  <p:tag name="IGUANATEXSIZE" val="32"/>
  <p:tag name="IGUANATEXCURSOR" val="347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 1200"/>
  <p:tag name="ORIGINALHEIGHT" val=" 74.99063"/>
  <p:tag name="ORIGINALWIDTH" val=" 118.4852"/>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b$&#10;&#10;\end{document}"/>
  <p:tag name="IGUANATEXSIZE" val="32"/>
  <p:tag name="IGUANATEXCURSOR" val="347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46.4567"/>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b(\bfz_\bfb)$&#10;&#10;\end{document}"/>
  <p:tag name="IGUANATEXSIZE" val="32"/>
  <p:tag name="IGUANATEXCURSOR" val="348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 1200"/>
  <p:tag name="ORIGINALHEIGHT" val=" 86.98914"/>
  <p:tag name="ORIGINALWIDTH" val=" 70.4911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b$&#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801.275"/>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x = e_\bfx(\bfx) = \bfE\bfx, \qquad \bfE\in\bbR^{r_\bfx \times n}$&#10;&#10;\end{document}"/>
  <p:tag name="IGUANATEXSIZE" val="28"/>
  <p:tag name="IGUANATEXCURSOR" val="352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834.27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approx d_\bfx(\bfz_\bfx) = \bfD\bfz_\bfx \qquad \bfD\in\bbR^{n\times r_\bfx}$&#10;&#10;\end{document}"/>
  <p:tag name="IGUANATEXSIZE" val="32"/>
  <p:tag name="IGUANATEXCURSOR" val="354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071.616"/>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x \circ e_\bfx)(\bfx)=\bfD\bfE\bfx$&#10;&#10;\end{document}"/>
  <p:tag name="IGUANATEXSIZE" val="32"/>
  <p:tag name="IGUANATEXCURSOR" val="350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 1200"/>
  <p:tag name="ORIGINALHEIGHT" val=" 85.48929"/>
  <p:tag name="ORIGINALWIDTH" val=" 230.2212"/>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Y$&#10;&#10;\end{document}"/>
  <p:tag name="IGUANATEXSIZE" val="32"/>
  <p:tag name="IGUANATEXCURSOR" val="347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 1200"/>
  <p:tag name="ORIGINALHEIGHT" val=" 85.48929"/>
  <p:tag name="ORIGINALWIDTH" val=" 305.9617"/>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Y\bfx$&#10;&#10;\end{document}"/>
  <p:tag name="IGUANATEXSIZE" val="32"/>
  <p:tag name="IGUANATEXCURSOR" val="346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71.24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48.481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 1200"/>
  <p:tag name="ORIGINALHEIGHT" val=" 55.49307"/>
  <p:tag name="ORIGINALWIDTH" val=" 71.241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x$&#10;&#10;\end{document}"/>
  <p:tag name="IGUANATEXSIZE" val="32"/>
  <p:tag name="IGUANATEXCURSOR" val="34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78.965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e_\bfx(\bfx)$&#10;&#10;\end{document}"/>
  <p:tag name="IGUANATEXSIZE" val="32"/>
  <p:tag name="IGUANATEXCURSOR" val="347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 1200"/>
  <p:tag name="ORIGINALHEIGHT" val=" 74.24071"/>
  <p:tag name="ORIGINALWIDTH" val=" 116.9854"/>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z_\bfx$&#10;&#10;\end{document}"/>
  <p:tag name="IGUANATEXSIZE" val="32"/>
  <p:tag name="IGUANATEXCURSOR" val="347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39.7076"/>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d_\bfx(\bfz_\bfx)$&#10;&#10;\end{document}"/>
  <p:tag name="IGUANATEXSIZE" val="32"/>
  <p:tag name="IGUANATEXCURSOR" val="3483"/>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 1200"/>
  <p:tag name="ORIGINALHEIGHT" val=" 246.7191"/>
  <p:tag name="ORIGINALWIDTH" val=" 1805.024"/>
  <p:tag name="OUTPUTTYPE" val="PNG"/>
  <p:tag name="IGUANATEXVERSION" val="162"/>
  <p:tag name="LATEXADDIN" val="\documentclass{article}&#10;\usepackage{amsmath}&#10;\usepackage{amssymb}&#10;\usepackage{amsfonts}&#10;\pagestyle{empty}&#10;\DeclareMathOperator*{\argmin}{arg\,min}&#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begin{document}&#10;&#10;$$(\widehat\bfE,\widehat\bfD)=\argmin_{\bfE,\bfD} \bbE \| \bfD\bfE X - X\|_2^2,$$&#10;&#10;\end{document}"/>
  <p:tag name="IGUANATEXSIZE" val="28"/>
  <p:tag name="IGUANATEXCURSOR" val="3617"/>
  <p:tag name="TRANSPARENCY" val="True"/>
  <p:tag name="CHOOSECOLOR" val="False"/>
  <p:tag name="COLORHEX" val="000000"/>
  <p:tag name="LATEXENGINEID" val="0"/>
  <p:tag name="TEMPFOLDER" val="c:\temp\"/>
  <p:tag name="LATEXFORMHEIGHT" val=" 456"/>
  <p:tag name="LATEXFORMWIDTH" val=" 535.8"/>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 1200"/>
  <p:tag name="ORIGINALHEIGHT" val=" 256.468"/>
  <p:tag name="ORIGINALWIDTH" val=" 2535.433"/>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10;\begin{document}&#10;&#10;$$\widehat\bfY=\argmin_{\rank(\bfY)&lt;r_\bfx} \bbE \|\bfY X - X\|_2^2 = \bbE\|(\bfY-\bfI)X\|_2^2$$&#10;&#10;\end{document}"/>
  <p:tag name="IGUANATEXSIZE" val="32"/>
  <p:tag name="IGUANATEXCURSOR" val="3685"/>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 1200"/>
  <p:tag name="ORIGINALHEIGHT" val=" 136.4829"/>
  <p:tag name="ORIGINALWIDTH" val=" 1091.11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bE XX\t = \bfGamma = \bfL\bfL\t,$$&#10;&#10;\end{document}"/>
  <p:tag name="IGUANATEXSIZE" val="28"/>
  <p:tag name="IGUANATEXCURSOR" val="368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 1200"/>
  <p:tag name="ORIGINALHEIGHT" val=" 143.982"/>
  <p:tag name="ORIGINALWIDTH" val=" 4000"/>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egin{align*} &#10;\bbE \|{(\bfY-\bfI) X}\|_2^2&#10;&amp;= \bbE  \trace{X\t (\bfY-\bfI)\t (\bfY-\bfI) X } = \bbE  \trace{(\bfY-\bfI)\t(\bfY-\bfI) X X\t}\\&#10;\end{align*}&#10;\end{document}"/>
  <p:tag name="IGUANATEXSIZE" val="24"/>
  <p:tag name="IGUANATEXCURSOR" val="3795"/>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 1200"/>
  <p:tag name="ORIGINALHEIGHT" val=" 256.468"/>
  <p:tag name="ORIGINALWIDTH" val=" 2441.695"/>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10;\begin{document}&#10;&#10;$$\widehat\bfY=\argmin_{\rank(\bfY)&lt;r_\bfx} \bbE \|\bfY X - X\|_2^2 = \|(\bfY-\bfI)\bfL\|_{\rm F}^2$$&#10;&#10;\end{document}"/>
  <p:tag name="IGUANATEXSIZE" val="32"/>
  <p:tag name="IGUANATEXCURSOR" val="366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 1200"/>
  <p:tag name="ORIGINALHEIGHT" val=" 143.982"/>
  <p:tag name="ORIGINALWIDTH" val=" 2094.488"/>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 \trace{(\bfY-\bfI)\t (\bfY-\bfI) \bfGamma }&#10;= \|{ (\bfY-\bfI) \bfL }\|_{\rm F}^2$$&#10;&#10;\end{document}"/>
  <p:tag name="IGUANATEXSIZE" val="28"/>
  <p:tag name="IGUANATEXCURSOR" val="365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 1200"/>
  <p:tag name="ORIGINALHEIGHT" val=" 83.23961"/>
  <p:tag name="ORIGINALWIDTH" val=" 83.23961"/>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10;&#10;\end{document}"/>
  <p:tag name="IGUANATEXSIZE" val="32"/>
  <p:tag name="IGUANATEXCURSOR" val="346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 1200"/>
  <p:tag name="ORIGINALHEIGHT" val=" 101.9872"/>
  <p:tag name="ORIGINALWIDTH" val=" 520.4349"/>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L \in \bbR^{n\times n}$$&#10;&#10;\end{document}"/>
  <p:tag name="IGUANATEXSIZE" val="26"/>
  <p:tag name="IGUANATEXCURSOR" val="367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 1200"/>
  <p:tag name="ORIGINALHEIGHT" val=" 143.2321"/>
  <p:tag name="ORIGINALWIDTH" val=" 789.6512"/>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L=\bfU_\bfL \bfSigma_\bfL \bfV_\bfL\t$$&#10;&#10;\end{document}"/>
  <p:tag name="IGUANATEXSIZE" val="26"/>
  <p:tag name="IGUANATEXCURSOR" val="369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 1200"/>
  <p:tag name="ORIGINALHEIGHT" val=" 172.4784"/>
  <p:tag name="ORIGINALWIDTH" val=" 931.3835"/>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 = \bfU_{\bfL,r_\bfx}\bfU_{\bfL,r_\bfx}\t,$$&#10;&#10;\end{document}"/>
  <p:tag name="IGUANATEXSIZE" val="28"/>
  <p:tag name="IGUANATEXCURSOR" val="370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 1200"/>
  <p:tag name="ORIGINALHEIGHT" val=" 121.4848"/>
  <p:tag name="ORIGINALWIDTH" val=" 295.4631"/>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U_{\bfL,r_\bfx}$$&#10;&#10;\end{document}"/>
  <p:tag name="IGUANATEXSIZE" val="26"/>
  <p:tag name="IGUANATEXCURSOR" val="3671"/>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 1200"/>
  <p:tag name="ORIGINALHEIGHT" val=" 104.237"/>
  <p:tag name="ORIGINALWIDTH" val=" 168.7289"/>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U_{\bfL}$$&#10;&#10;\end{document}"/>
  <p:tag name="IGUANATEXSIZE" val="26"/>
  <p:tag name="IGUANATEXCURSOR" val="366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 1200"/>
  <p:tag name="ORIGINALHEIGHT" val=" 217.4728"/>
  <p:tag name="ORIGINALWIDTH" val=" 1175.103"/>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min_{\rank(\bfY)\leq r_\bfx}\|\bfY\bfL-\bfL\|_{\rm F}^2$$&#10;&#10;\end{document}"/>
  <p:tag name="IGUANATEXSIZE" val="26"/>
  <p:tag name="IGUANATEXCURSOR" val="371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 1200"/>
  <p:tag name="ORIGINALHEIGHT" val=" 140.9824"/>
  <p:tag name="ORIGINALWIDTH" val=" 280.465"/>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Y\|_{\rm F}^2$$&#10;&#10;\end{document}"/>
  <p:tag name="IGUANATEXSIZE" val="26"/>
  <p:tag name="IGUANATEXCURSOR" val="365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 1200"/>
  <p:tag name="ORIGINALHEIGHT" val=" 98.23772"/>
  <p:tag name="ORIGINALWIDTH" val=" 356.205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r_\bfx\geq n$$&#10;&#10;\end{document}"/>
  <p:tag name="IGUANATEXSIZE" val="26"/>
  <p:tag name="IGUANATEXCURSOR" val="366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 1200"/>
  <p:tag name="ORIGINALHEIGHT" val=" 99.73756"/>
  <p:tag name="ORIGINALWIDTH" val=" 514.4357"/>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1\leq r &lt;n$$&#10;&#10;\end{document}"/>
  <p:tag name="IGUANATEXSIZE" val="26"/>
  <p:tag name="IGUANATEXCURSOR" val="366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000.375"/>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sigma_{r_\bfx}(\bfL)&gt;\sigma_{r_\bfx+1}(\bfL)$$&#10;&#10;\end{document}"/>
  <p:tag name="IGUANATEXSIZE" val="26"/>
  <p:tag name="IGUANATEXCURSOR" val="369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 1200"/>
  <p:tag name="ORIGINALHEIGHT" val=" 56.24299"/>
  <p:tag name="ORIGINALWIDTH" val=" 49.49378"/>
  <p:tag name="OUTPUTTYPE" val="PNG"/>
  <p:tag name="IGUANATEXVERSION" val="162"/>
  <p:tag name="LATEXADDIN" val="\documentclass{article}&#10;\usepackage{amsmath}&#10;\usepackage{amssymb}&#10;\usepackage{amsfonts}&#10;\pagestyle{empty}&#10;\begin{document}&#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10;% Calligraphic&#10;\newcommand{\calR}{{\mathcal{R}}}&#10;\newcommand{\calT}{{\mathcal{T}}}&#10;\newcommand{\calM}{{\mathcal{M}}}&#10;&#10;$\bfepsilon$&#10;&#10;\end{document}"/>
  <p:tag name="IGUANATEXSIZE" val="32"/>
  <p:tag name="IGUANATEXCURSOR" val="347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 1200"/>
  <p:tag name="ORIGINALHEIGHT" val=" 172.4784"/>
  <p:tag name="ORIGINALWIDTH" val=" 890.8887"/>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bfU_{\bfL,r_\bfx}\bfU_{\bfL,r_\bfx}\t$$&#10;&#10;\end{document}"/>
  <p:tag name="IGUANATEXSIZE" val="28"/>
  <p:tag name="IGUANATEXCURSOR" val="370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 1200"/>
  <p:tag name="ORIGINALHEIGHT" val=" 172.4784"/>
  <p:tag name="ORIGINALWIDTH" val=" 1249.344"/>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 = \bfU_{\bfL,r_\bfx}\bfK\bfK^{-1}\bfU_{\bfL,r_\bfx}\t$$&#10;&#10;\end{document}"/>
  <p:tag name="IGUANATEXSIZE" val="28"/>
  <p:tag name="IGUANATEXCURSOR" val="369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 1200"/>
  <p:tag name="ORIGINALHEIGHT" val=" 124.4844"/>
  <p:tag name="ORIGINALWIDTH" val=" 103.4871"/>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Y$$&#10;&#10;\end{document}"/>
  <p:tag name="IGUANATEXSIZE" val="28"/>
  <p:tag name="IGUANATEXCURSOR" val="366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 1200"/>
  <p:tag name="ORIGINALHEIGHT" val=" 124.4844"/>
  <p:tag name="ORIGINALWIDTH" val=" 85.48929"/>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E$$&#10;&#10;\end{document}"/>
  <p:tag name="IGUANATEXSIZE" val="28"/>
  <p:tag name="IGUANATEXCURSOR" val="366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 1200"/>
  <p:tag name="ORIGINALHEIGHT" val=" 124.4844"/>
  <p:tag name="ORIGINALWIDTH" val=" 97.48779"/>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D$$&#10;&#10;\end{document}"/>
  <p:tag name="IGUANATEXSIZE" val="28"/>
  <p:tag name="IGUANATEXCURSOR" val="3666"/>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 1200"/>
  <p:tag name="ORIGINALHEIGHT" val=" 142.4822"/>
  <p:tag name="ORIGINALWIDTH" val=" 1320.585"/>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fX = [\bfx_1, ..., \bfx_N] \in \bbR^{n\times N}$$&#10;&#10;\end{document}"/>
  <p:tag name="IGUANATEXSIZE" val="28"/>
  <p:tag name="IGUANATEXCURSOR" val="370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 1200"/>
  <p:tag name="ORIGINALHEIGHT" val=" 172.4784"/>
  <p:tag name="ORIGINALWIDTH" val=" 817.3978"/>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E=\bfK^{-1}\bfU_{\bfX,r_\bfx}\t$$&#10;&#10;\end{document}"/>
  <p:tag name="IGUANATEXSIZE" val="28"/>
  <p:tag name="IGUANATEXCURSOR" val="3675"/>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 1200"/>
  <p:tag name="ORIGINALHEIGHT" val=" 160.4799"/>
  <p:tag name="ORIGINALWIDTH" val=" 741.6573"/>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D=\bfU_{\bfX,r_\bfx}\bfK,$$&#10;&#10;\end{document}"/>
  <p:tag name="IGUANATEXSIZE" val="28"/>
  <p:tag name="IGUANATEXCURSOR" val="369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 1200"/>
  <p:tag name="ORIGINALHEIGHT" val=" 240.7199"/>
  <p:tag name="ORIGINALWIDTH" val=" 2242.22"/>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begin{align*}\widehat\bfM^\dagger &amp; = \argmin_{\bfM^\dagger} \ \|{\bfM^\dagger \bfZ_\bfB - \bfZ_\bfX }\|_{\rm F}^2 = \bfZ_\bfX \bfZ_\bfB^\dagger.&#10;\end{align*}&#10;&#10;\end{document}"/>
  <p:tag name="IGUANATEXSIZE" val="28"/>
  <p:tag name="IGUANATEXCURSOR" val="379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 1200"/>
  <p:tag name="ORIGINALHEIGHT" val=" 158.2302"/>
  <p:tag name="ORIGINALWIDTH" val=" 630.6712"/>
  <p:tag name="OUTPUTTYPE" val="PNG"/>
  <p:tag name="IGUANATEXVERSION" val="162"/>
  <p:tag name="LATEXADDIN" val="\documentclass{article}&#10;\usepackage{amsmath}&#10;\usepackage{amssymb}&#10;\usepackage{amsfonts}&#10;\pagestyle{empty}&#10;&#10;% Upp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bold letters&#10;\newcommand{\bfa}{\mathbf{a}}&#10;\newcommand{\bfb}{\mathbf{b}}&#10;\newcommand{\bfc}{\mathbf{c}}&#10;\newcommand{\bfd}{\mathbf{d}}&#10;\newcommand{\bfe}{\mathbf{e}}&#10;\newcommand{\bff}{\mathbf{f}}&#10;\newcommand{\bfg}{\mathbf{g}}&#10;\newcommand{\bfh}{\mathbf{h}}&#10;\newcommand{\bfi}{\mathbf{i}}&#10;\newcommand{\bfj}{\mathbf{j}}&#10;\newcommand{\bfk}{\mathbf{k}}&#10;\newcommand{\bfl}{\mathbf{l}}&#10;\newcommand{\bfm}{\mathbf{m}}&#10;\newcommand{\bfn}{\mathbf{n}}&#10;\newcommand{\bfo}{\mathbf{o}}&#10;\newcommand{\bfp}{\mathbf{p}}&#10;\newcommand{\bfq}{\mathbf{q}}&#10;\newcommand{\bfr}{\mathbf{r}}&#10;\newcommand{\bfs}{\mathbf{s}}&#10;\newcommand{\bft}{\mathbf{t}}&#10;\newcommand{\bfu}{\mathbf{u}}&#10;\newcommand{\bfv}{\mathbf{v}}&#10;\newcommand{\bfw}{\mathbf{w}}&#10;\newcommand{\bfx}{\mathbf{x}}&#10;\newcommand{\bfy}{\mathbf{y}}&#10;\newcommand{\bfz}{\mathbf{z}}&#10;&#10;% Lowercase Greek letters&#10;\newcommand{\bfalpha}{\boldsymbol{\alpha}}&#10;\newcommand{\bfbeta}{\boldsymbol{\beta}}&#10;\newcommand{\bfgamma}{\boldsymbol{\gamma}}&#10;\newcommand{\bfdelta}{\boldsymbol{\delta}}&#10;\newcommand{\bfepsilon}{\boldsymbol{\epsilon}}&#10;\newcommand{\bfvarepsilon}{\boldsymbol{\varepsilon}}&#10;\newcommand{\bftheta}{\boldsymbol{\theta}}&#10;\newcommand{\bfvartheta}{\boldsymbol{\vartheta}}&#10;\newcommand{\bfiota}{\boldsymbol{\iota}}&#10;\newcommand{\bfkappa}{\boldsymbol{\kappa}}&#10;\newcommand{\bflambda}{\boldsymbol{\lambda}}&#10;\newcommand{\bfmu}{\boldsymbol{\mu}}&#10;\newcommand{\bfnu}{\boldsymbol{\nu}}&#10;\newcommand{\bfxi}{\boldsymbol{\xi}}&#10;\newcommand{\bfpi}{\boldsymbol{\pi}}&#10;\newcommand{\bfvarpi}{\boldsymbol{\varpi}}&#10;\newcommand{\bfrho}{\boldsymbol{\rho}}&#10;\newcommand{\bfvarrho}{\boldsymbol{\varrho}}&#10;\newcommand{\bfsigma}{\boldsymbol{\sigma}}&#10;\newcommand{\bfvarsigma}{\boldsymbol{\varsigma}}&#10;\newcommand{\bftau}{\boldsymbol{\tau}}&#10;\newcommand{\bfphi}{\boldsymbol{\phi}}&#10;\newcommand{\bfvarphi}{\boldsymbol{\varphi}}&#10;\newcommand{\bfchi}{\boldsymbol{\chi}}&#10;\newcommand{\bfpsi}{\boldsymbol{\psi}}&#10;\newcommand{\bfomega}{\boldsymbol{\omega}}&#10;&#10;% Uppercase Greek letters&#10;\newcommand{\bfGamma}{\boldsymbol{\Gamma}}&#10;\newcommand{\bfDelta}{\boldsymbol{\Delta}}&#10;\newcommand{\bfTheta}{\boldsymbol{\Theta}}&#10;\newcommand{\bfLambda}{\boldsymbol{\Lambda}}&#10;\newcommand{\bfXi}{\boldsymbol{\Xi}}&#10;\newcommand{\bfPi}{\boldsymbol{\Pi}}&#10;\newcommand{\bfSigma}{\boldsymbol{\Sigma}}&#10;\newcommand{\bfPhi}{\boldsymbol{\Phi}}&#10;\newcommand{\bfPsi}{\boldsymbol{\Psi}}&#10;\newcommand{\bfOmega}{\boldsymbol{\Omega}}&#10;&#10;% Blackboard&#10;\newcommand{\bbR}{\mathbb{R}}&#10;\newcommand{\bbE}{\mathbb{E}}&#10;&#10;% Calligraphic&#10;\newcommand{\calR}{{\mathcal{R}}}&#10;\newcommand{\calT}{{\mathcal{T}}}&#10;\newcommand{\calM}{{\mathcal{M}}}&#10;&#10;% Math Operators&#10;\DeclareMathOperator*{\argmin}{arg\,min}&#10;\DeclareMathOperator*{\rank}{rank}&#10;\DeclareMathOperator*{\trace}{tr}&#10;\def\t{\ensuremath{^\top}}&#10;&#10;\begin{document}&#10;&#10;$$\widehat\bfM = \bfZ_\bfb \bfZ_\bfx^\dagger.$$&#10;&#10;\end{document}"/>
  <p:tag name="IGUANATEXSIZE" val="28"/>
  <p:tag name="IGUANATEXCURSOR" val="369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8A09D74B-EAB1-4508-9463-BCC2947EFEE7}" vid="{C647701C-8B44-446F-ADDE-09755B6D4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13470</TotalTime>
  <Words>1595</Words>
  <Application>Microsoft Office PowerPoint</Application>
  <PresentationFormat>Widescreen</PresentationFormat>
  <Paragraphs>313</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CMU Sans Serif</vt:lpstr>
      <vt:lpstr>CMU Serif</vt:lpstr>
      <vt:lpstr>Google Sans</vt:lpstr>
      <vt:lpstr>Office 2013 - 2022 Theme</vt:lpstr>
      <vt:lpstr> Autoencoders for Inverse Problems</vt:lpstr>
      <vt:lpstr>Inverse Problems</vt:lpstr>
      <vt:lpstr>Inverse Problems</vt:lpstr>
      <vt:lpstr>Challenges</vt:lpstr>
      <vt:lpstr>Machine Learning Approaches</vt:lpstr>
      <vt:lpstr>Encoder-Decoder Networks</vt:lpstr>
      <vt:lpstr>Autoencoders</vt:lpstr>
      <vt:lpstr>Paired Autoencoders for Inference and Regularization (PAIR)</vt:lpstr>
      <vt:lpstr>Theory for Linear Autoencoders</vt:lpstr>
      <vt:lpstr>Bayes Risk Minimization</vt:lpstr>
      <vt:lpstr>Bayes Risk Minimization</vt:lpstr>
      <vt:lpstr>Bayes Risk Minimization</vt:lpstr>
      <vt:lpstr>Bayes Risk Minimization Summary</vt:lpstr>
      <vt:lpstr>Empirical Bayes Risk Minimization</vt:lpstr>
      <vt:lpstr>Linear Mappings between Latent Spaces</vt:lpstr>
      <vt:lpstr>Numerical Illustrations of PAIR</vt:lpstr>
      <vt:lpstr>CT Example</vt:lpstr>
      <vt:lpstr>CT Example: Sample Images</vt:lpstr>
      <vt:lpstr>CT Example: Comparison to TSVD, FBP</vt:lpstr>
      <vt:lpstr>Deblurring Example</vt:lpstr>
      <vt:lpstr>Deblurring Example: PAIR Architecture</vt:lpstr>
      <vt:lpstr>Deblurring Example: Out of Distribution Metrics</vt:lpstr>
      <vt:lpstr>Deblurring Example: Out of Distribution Metrics</vt:lpstr>
      <vt:lpstr>Deblurring Example: Out of Distribution Metrics</vt:lpstr>
      <vt:lpstr>Waveform Inversion Example</vt:lpstr>
      <vt:lpstr>Waveform Inversion Example</vt:lpstr>
      <vt:lpstr>PAIR Conclusions and Future Work</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Hart</dc:creator>
  <cp:lastModifiedBy>Emma Hart</cp:lastModifiedBy>
  <cp:revision>169</cp:revision>
  <dcterms:created xsi:type="dcterms:W3CDTF">2025-07-14T20:26:04Z</dcterms:created>
  <dcterms:modified xsi:type="dcterms:W3CDTF">2026-02-17T19:26:22Z</dcterms:modified>
</cp:coreProperties>
</file>